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3.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99" r:id="rId2"/>
    <p:sldId id="392" r:id="rId3"/>
    <p:sldId id="393" r:id="rId4"/>
    <p:sldId id="394" r:id="rId5"/>
    <p:sldId id="419" r:id="rId6"/>
    <p:sldId id="398" r:id="rId7"/>
    <p:sldId id="395" r:id="rId8"/>
    <p:sldId id="400" r:id="rId9"/>
    <p:sldId id="402" r:id="rId10"/>
    <p:sldId id="406" r:id="rId11"/>
    <p:sldId id="407" r:id="rId12"/>
    <p:sldId id="408" r:id="rId13"/>
    <p:sldId id="409" r:id="rId14"/>
    <p:sldId id="410" r:id="rId15"/>
    <p:sldId id="411" r:id="rId16"/>
    <p:sldId id="412" r:id="rId17"/>
    <p:sldId id="423" r:id="rId18"/>
    <p:sldId id="421" r:id="rId19"/>
    <p:sldId id="422" r:id="rId20"/>
    <p:sldId id="41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325" userDrawn="1">
          <p15:clr>
            <a:srgbClr val="A4A3A4"/>
          </p15:clr>
        </p15:guide>
        <p15:guide id="3" pos="73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姚静yf2" initials="姚静yf2" lastIdx="4" clrIdx="0">
    <p:extLst>
      <p:ext uri="{19B8F6BF-5375-455C-9EA6-DF929625EA0E}">
        <p15:presenceInfo xmlns:p15="http://schemas.microsoft.com/office/powerpoint/2012/main" userId="S-1-5-21-301378855-1296857468-2813838616-13274" providerId="AD"/>
      </p:ext>
    </p:extLst>
  </p:cmAuthor>
  <p:cmAuthor id="2" name="吴晶晶8" initials="吴晶晶8" lastIdx="109" clrIdx="1">
    <p:extLst>
      <p:ext uri="{19B8F6BF-5375-455C-9EA6-DF929625EA0E}">
        <p15:presenceInfo xmlns:p15="http://schemas.microsoft.com/office/powerpoint/2012/main" userId="S-1-5-21-301378855-1296857468-2813838616-105786" providerId="AD"/>
      </p:ext>
    </p:extLst>
  </p:cmAuthor>
  <p:cmAuthor id="3" name="吴晶晶8" initials="吴晶晶8 [2]" lastIdx="5" clrIdx="2">
    <p:extLst>
      <p:ext uri="{19B8F6BF-5375-455C-9EA6-DF929625EA0E}">
        <p15:presenceInfo xmlns:p15="http://schemas.microsoft.com/office/powerpoint/2012/main" userId="吴晶晶8"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2A069"/>
    <a:srgbClr val="FFFFFF"/>
    <a:srgbClr val="F6F6F6"/>
    <a:srgbClr val="D7E5CD"/>
    <a:srgbClr val="E9E9E9"/>
    <a:srgbClr val="FFFF00"/>
    <a:srgbClr val="FF0066"/>
    <a:srgbClr val="ED9F0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81" autoAdjust="0"/>
    <p:restoredTop sz="83164" autoAdjust="0"/>
  </p:normalViewPr>
  <p:slideViewPr>
    <p:cSldViewPr snapToGrid="0">
      <p:cViewPr varScale="1">
        <p:scale>
          <a:sx n="57" d="100"/>
          <a:sy n="57" d="100"/>
        </p:scale>
        <p:origin x="744" y="40"/>
      </p:cViewPr>
      <p:guideLst>
        <p:guide orient="horz" pos="4065"/>
        <p:guide pos="325"/>
        <p:guide pos="7333"/>
      </p:guideLst>
    </p:cSldViewPr>
  </p:slideViewPr>
  <p:notesTextViewPr>
    <p:cViewPr>
      <p:scale>
        <a:sx n="1" d="1"/>
        <a:sy n="1" d="1"/>
      </p:scale>
      <p:origin x="0" y="0"/>
    </p:cViewPr>
  </p:notesTextViewPr>
  <p:sorterViewPr>
    <p:cViewPr>
      <p:scale>
        <a:sx n="200" d="100"/>
        <a:sy n="200" d="100"/>
      </p:scale>
      <p:origin x="0" y="-73136"/>
    </p:cViewPr>
  </p:sorter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438C7-B0F0-478D-9EEC-1E2526BE24FE}" type="datetimeFigureOut">
              <a:rPr lang="zh-CN" altLang="en-US" smtClean="0"/>
              <a:t>2020/12/7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30A83-B4AE-4EC7-939C-200A04D17ECA}" type="slidenum">
              <a:rPr lang="zh-CN" altLang="en-US" smtClean="0"/>
              <a:t>‹#›</a:t>
            </a:fld>
            <a:endParaRPr lang="zh-CN" altLang="en-US"/>
          </a:p>
        </p:txBody>
      </p:sp>
    </p:spTree>
    <p:extLst>
      <p:ext uri="{BB962C8B-B14F-4D97-AF65-F5344CB8AC3E}">
        <p14:creationId xmlns:p14="http://schemas.microsoft.com/office/powerpoint/2010/main" val="543699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7E280-6CA6-43B4-B689-A5119202A979}" type="datetimeFigureOut">
              <a:rPr lang="zh-CN" altLang="en-US" smtClean="0"/>
              <a:t>2020/12/7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EAF6A-D486-40FD-AEC6-0710780B0A66}" type="slidenum">
              <a:rPr lang="zh-CN" altLang="en-US" smtClean="0"/>
              <a:t>‹#›</a:t>
            </a:fld>
            <a:endParaRPr lang="zh-CN" altLang="en-US"/>
          </a:p>
        </p:txBody>
      </p:sp>
    </p:spTree>
    <p:extLst>
      <p:ext uri="{BB962C8B-B14F-4D97-AF65-F5344CB8AC3E}">
        <p14:creationId xmlns:p14="http://schemas.microsoft.com/office/powerpoint/2010/main" val="8624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smtClean="0">
              <a:solidFill>
                <a:schemeClr val="bg1"/>
              </a:solidFill>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393F9B-8072-448C-AEC9-F97BD4F673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2187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0DA786-F8E2-48D1-BE3C-9EB0FEBC0D05}" type="slidenum">
              <a:rPr lang="zh-CN" altLang="en-US" smtClean="0"/>
              <a:t>11</a:t>
            </a:fld>
            <a:endParaRPr lang="zh-CN" altLang="en-US"/>
          </a:p>
        </p:txBody>
      </p:sp>
    </p:spTree>
    <p:extLst>
      <p:ext uri="{BB962C8B-B14F-4D97-AF65-F5344CB8AC3E}">
        <p14:creationId xmlns:p14="http://schemas.microsoft.com/office/powerpoint/2010/main" val="159027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0DA786-F8E2-48D1-BE3C-9EB0FEBC0D05}" type="slidenum">
              <a:rPr lang="zh-CN" altLang="en-US" smtClean="0"/>
              <a:t>12</a:t>
            </a:fld>
            <a:endParaRPr lang="zh-CN" altLang="en-US"/>
          </a:p>
        </p:txBody>
      </p:sp>
    </p:spTree>
    <p:extLst>
      <p:ext uri="{BB962C8B-B14F-4D97-AF65-F5344CB8AC3E}">
        <p14:creationId xmlns:p14="http://schemas.microsoft.com/office/powerpoint/2010/main" val="103720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0DA786-F8E2-48D1-BE3C-9EB0FEBC0D05}" type="slidenum">
              <a:rPr lang="zh-CN" altLang="en-US" smtClean="0"/>
              <a:t>13</a:t>
            </a:fld>
            <a:endParaRPr lang="zh-CN" altLang="en-US"/>
          </a:p>
        </p:txBody>
      </p:sp>
    </p:spTree>
    <p:extLst>
      <p:ext uri="{BB962C8B-B14F-4D97-AF65-F5344CB8AC3E}">
        <p14:creationId xmlns:p14="http://schemas.microsoft.com/office/powerpoint/2010/main" val="1937261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0DA786-F8E2-48D1-BE3C-9EB0FEBC0D05}" type="slidenum">
              <a:rPr lang="zh-CN" altLang="en-US" smtClean="0"/>
              <a:t>16</a:t>
            </a:fld>
            <a:endParaRPr lang="zh-CN" altLang="en-US"/>
          </a:p>
        </p:txBody>
      </p:sp>
    </p:spTree>
    <p:extLst>
      <p:ext uri="{BB962C8B-B14F-4D97-AF65-F5344CB8AC3E}">
        <p14:creationId xmlns:p14="http://schemas.microsoft.com/office/powerpoint/2010/main" val="2541607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lnSpc>
                <a:spcPct val="150000"/>
              </a:lnSpc>
              <a:defRPr/>
            </a:pPr>
            <a:r>
              <a:rPr lang="zh-CN" altLang="en-US" sz="1200" b="0" dirty="0" smtClean="0">
                <a:solidFill>
                  <a:srgbClr val="FF0000"/>
                </a:solidFill>
                <a:latin typeface="微软雅黑" panose="020B0503020204020204" pitchFamily="34" charset="-122"/>
                <a:ea typeface="微软雅黑" panose="020B0503020204020204" pitchFamily="34" charset="-122"/>
              </a:rPr>
              <a:t>补充说明</a:t>
            </a:r>
            <a:endParaRPr lang="en-US" altLang="zh-CN" sz="1200" b="0" dirty="0" smtClean="0">
              <a:solidFill>
                <a:srgbClr val="FF0000"/>
              </a:solidFill>
              <a:latin typeface="微软雅黑" panose="020B0503020204020204" pitchFamily="34" charset="-122"/>
              <a:ea typeface="微软雅黑" panose="020B0503020204020204" pitchFamily="34" charset="-122"/>
            </a:endParaRPr>
          </a:p>
          <a:p>
            <a:pPr lvl="0">
              <a:lnSpc>
                <a:spcPct val="150000"/>
              </a:lnSpc>
              <a:defRPr/>
            </a:pPr>
            <a:r>
              <a:rPr lang="en-US" altLang="zh-CN" sz="1200" b="1" dirty="0" smtClean="0">
                <a:solidFill>
                  <a:prstClr val="black"/>
                </a:solidFill>
                <a:latin typeface="微软雅黑" panose="020B0503020204020204" pitchFamily="34" charset="-122"/>
                <a:ea typeface="微软雅黑" panose="020B0503020204020204" pitchFamily="34" charset="-122"/>
              </a:rPr>
              <a:t>1</a:t>
            </a:r>
            <a:r>
              <a:rPr lang="zh-CN" altLang="en-US" sz="1200" b="1" dirty="0" smtClean="0">
                <a:solidFill>
                  <a:prstClr val="black"/>
                </a:solidFill>
                <a:latin typeface="微软雅黑" panose="020B0503020204020204" pitchFamily="34" charset="-122"/>
                <a:ea typeface="微软雅黑" panose="020B0503020204020204" pitchFamily="34" charset="-122"/>
              </a:rPr>
              <a:t>、算法问题：</a:t>
            </a:r>
            <a:r>
              <a:rPr lang="zh-CN" altLang="en-US" sz="1200" dirty="0" smtClean="0">
                <a:solidFill>
                  <a:prstClr val="black"/>
                </a:solidFill>
                <a:latin typeface="微软雅黑" panose="020B0503020204020204" pitchFamily="34" charset="-122"/>
                <a:ea typeface="微软雅黑" panose="020B0503020204020204" pitchFamily="34" charset="-122"/>
              </a:rPr>
              <a:t>考虑到后续功能拓展，因此需要将算法尽量放置后端</a:t>
            </a:r>
            <a:r>
              <a:rPr lang="zh-CN" altLang="en-US" sz="1200" dirty="0" smtClean="0">
                <a:solidFill>
                  <a:srgbClr val="FF0000"/>
                </a:solidFill>
                <a:latin typeface="微软雅黑" panose="020B0503020204020204" pitchFamily="34" charset="-122"/>
                <a:ea typeface="微软雅黑" panose="020B0503020204020204" pitchFamily="34" charset="-122"/>
              </a:rPr>
              <a:t>（除火点识别外）。</a:t>
            </a:r>
            <a:r>
              <a:rPr lang="zh-CN" altLang="en-US" sz="1200" dirty="0" smtClean="0">
                <a:solidFill>
                  <a:prstClr val="black"/>
                </a:solidFill>
                <a:latin typeface="微软雅黑" panose="020B0503020204020204" pitchFamily="34" charset="-122"/>
                <a:ea typeface="微软雅黑" panose="020B0503020204020204" pitchFamily="34" charset="-122"/>
              </a:rPr>
              <a:t>后端分析采用预置点抓图方式来实现场景和算法的对应。</a:t>
            </a:r>
            <a:endParaRPr lang="en-US" altLang="zh-CN" sz="1200" dirty="0" smtClean="0">
              <a:solidFill>
                <a:prstClr val="black"/>
              </a:solidFill>
              <a:latin typeface="微软雅黑" panose="020B0503020204020204" pitchFamily="34" charset="-122"/>
              <a:ea typeface="微软雅黑" panose="020B0503020204020204" pitchFamily="34" charset="-122"/>
            </a:endParaRPr>
          </a:p>
          <a:p>
            <a:pPr lvl="0">
              <a:lnSpc>
                <a:spcPct val="150000"/>
              </a:lnSpc>
              <a:defRPr/>
            </a:pPr>
            <a:r>
              <a:rPr lang="en-US" altLang="zh-CN" sz="1200" b="1" dirty="0" smtClean="0">
                <a:latin typeface="微软雅黑" panose="020B0503020204020204" pitchFamily="34" charset="-122"/>
                <a:ea typeface="微软雅黑" panose="020B0503020204020204" pitchFamily="34" charset="-122"/>
              </a:rPr>
              <a:t>2</a:t>
            </a:r>
            <a:r>
              <a:rPr lang="zh-CN" altLang="en-US" sz="1200" b="1" dirty="0" smtClean="0">
                <a:latin typeface="微软雅黑" panose="020B0503020204020204" pitchFamily="34" charset="-122"/>
                <a:ea typeface="微软雅黑" panose="020B0503020204020204" pitchFamily="34" charset="-122"/>
              </a:rPr>
              <a:t>、权限问题：</a:t>
            </a:r>
            <a:r>
              <a:rPr lang="zh-CN" altLang="zh-CN" sz="1200" dirty="0" smtClean="0">
                <a:latin typeface="微软雅黑" panose="020B0503020204020204" pitchFamily="34" charset="-122"/>
                <a:ea typeface="微软雅黑" panose="020B0503020204020204" pitchFamily="34" charset="-122"/>
              </a:rPr>
              <a:t>前端设备可根据不同应用设置不同调度权限，常规情况下，林业防火办为一级控制权，遇突发状况分平台急需控制权时，由主控平台自动授予分平台操控权限，突发状况结束后主控平台收回操控权限。</a:t>
            </a:r>
            <a:endParaRPr lang="en-US" altLang="zh-CN" sz="1200" dirty="0" smtClean="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灯片编号占位符 3"/>
          <p:cNvSpPr>
            <a:spLocks noGrp="1"/>
          </p:cNvSpPr>
          <p:nvPr>
            <p:ph type="sldNum" sz="quarter" idx="10"/>
          </p:nvPr>
        </p:nvSpPr>
        <p:spPr/>
        <p:txBody>
          <a:bodyPr/>
          <a:lstStyle/>
          <a:p>
            <a:fld id="{E76FDBDB-C7C7-468D-B0E9-F9A40A8C4418}" type="slidenum">
              <a:rPr lang="zh-CN" altLang="en-US" smtClean="0"/>
              <a:t>17</a:t>
            </a:fld>
            <a:endParaRPr lang="zh-CN" altLang="en-US"/>
          </a:p>
        </p:txBody>
      </p:sp>
    </p:spTree>
    <p:extLst>
      <p:ext uri="{BB962C8B-B14F-4D97-AF65-F5344CB8AC3E}">
        <p14:creationId xmlns:p14="http://schemas.microsoft.com/office/powerpoint/2010/main" val="19202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pPr>
            <a:endParaRPr lang="zh-CN" altLang="en-US" sz="1600" dirty="0"/>
          </a:p>
        </p:txBody>
      </p:sp>
      <p:sp>
        <p:nvSpPr>
          <p:cNvPr id="4" name="灯片编号占位符 3"/>
          <p:cNvSpPr>
            <a:spLocks noGrp="1"/>
          </p:cNvSpPr>
          <p:nvPr>
            <p:ph type="sldNum" sz="quarter" idx="10"/>
          </p:nvPr>
        </p:nvSpPr>
        <p:spPr/>
        <p:txBody>
          <a:bodyPr/>
          <a:lstStyle/>
          <a:p>
            <a:fld id="{0E0EAF6A-D486-40FD-AEC6-0710780B0A66}" type="slidenum">
              <a:rPr lang="zh-CN" altLang="en-US" smtClean="0"/>
              <a:t>2</a:t>
            </a:fld>
            <a:endParaRPr lang="zh-CN" altLang="en-US"/>
          </a:p>
        </p:txBody>
      </p:sp>
    </p:spTree>
    <p:extLst>
      <p:ext uri="{BB962C8B-B14F-4D97-AF65-F5344CB8AC3E}">
        <p14:creationId xmlns:p14="http://schemas.microsoft.com/office/powerpoint/2010/main" val="341725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pPr>
            <a:r>
              <a:rPr lang="zh-CN" altLang="en-US" sz="1600" dirty="0" smtClean="0"/>
              <a:t>价位</a:t>
            </a:r>
            <a:r>
              <a:rPr lang="en-US" altLang="zh-CN" sz="1600" dirty="0" smtClean="0"/>
              <a:t>3000~5000</a:t>
            </a:r>
            <a:endParaRPr lang="zh-CN" altLang="en-US" sz="1600" dirty="0"/>
          </a:p>
        </p:txBody>
      </p:sp>
      <p:sp>
        <p:nvSpPr>
          <p:cNvPr id="4" name="灯片编号占位符 3"/>
          <p:cNvSpPr>
            <a:spLocks noGrp="1"/>
          </p:cNvSpPr>
          <p:nvPr>
            <p:ph type="sldNum" sz="quarter" idx="10"/>
          </p:nvPr>
        </p:nvSpPr>
        <p:spPr/>
        <p:txBody>
          <a:bodyPr/>
          <a:lstStyle/>
          <a:p>
            <a:fld id="{0E0EAF6A-D486-40FD-AEC6-0710780B0A66}" type="slidenum">
              <a:rPr lang="zh-CN" altLang="en-US" smtClean="0"/>
              <a:t>3</a:t>
            </a:fld>
            <a:endParaRPr lang="zh-CN" altLang="en-US"/>
          </a:p>
        </p:txBody>
      </p:sp>
    </p:spTree>
    <p:extLst>
      <p:ext uri="{BB962C8B-B14F-4D97-AF65-F5344CB8AC3E}">
        <p14:creationId xmlns:p14="http://schemas.microsoft.com/office/powerpoint/2010/main" val="227239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配电房</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应用行业：电网供电系统、民用领域大型小区、商场综合体、医院、政府机构都有配电房</a:t>
            </a:r>
          </a:p>
          <a:p>
            <a:r>
              <a:rPr lang="zh-CN" altLang="zh-CN" sz="1200" kern="1200" dirty="0" smtClean="0">
                <a:solidFill>
                  <a:schemeClr val="tx1"/>
                </a:solidFill>
                <a:effectLst/>
                <a:latin typeface="+mn-lt"/>
                <a:ea typeface="+mn-ea"/>
                <a:cs typeface="+mn-cs"/>
              </a:rPr>
              <a:t>检测目标：柜体内部的线排、接头、电容圈等易发热的电气部件</a:t>
            </a:r>
          </a:p>
          <a:p>
            <a:r>
              <a:rPr lang="zh-CN" altLang="zh-CN" sz="1200" kern="1200" dirty="0" smtClean="0">
                <a:solidFill>
                  <a:schemeClr val="tx1"/>
                </a:solidFill>
                <a:effectLst/>
                <a:latin typeface="+mn-lt"/>
                <a:ea typeface="+mn-ea"/>
                <a:cs typeface="+mn-cs"/>
              </a:rPr>
              <a:t>需求痛点：实时监测柜体内线排接头处温度状态，预防电气事故，目前缺乏一种安全直观可与平台联动的可视化测温监测手段</a:t>
            </a:r>
          </a:p>
          <a:p>
            <a:r>
              <a:rPr lang="zh-CN" altLang="zh-CN" sz="1200" kern="1200" dirty="0" smtClean="0">
                <a:solidFill>
                  <a:schemeClr val="tx1"/>
                </a:solidFill>
                <a:effectLst/>
                <a:latin typeface="+mn-lt"/>
                <a:ea typeface="+mn-ea"/>
                <a:cs typeface="+mn-cs"/>
              </a:rPr>
              <a:t>目前现行的有如下方案：</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）各类贴片式测温传感器 优点：便宜</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缺点：点数据、易损坏，不易维护（安装在柜内，时间长传感器蒙灰就会失效）</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）手持热像人工巡检 优点：直观</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缺点：人工巡检工作量大（每个柜子都要人工等待合闸后打开）、实时性差、巡检数据整理困难无法与动环辅控平台联动</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）机器人巡检 缺点：如柜内不开红外窗口，则只能检测柜体表面温度（伪需求）</a:t>
            </a:r>
          </a:p>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）红外窗口（材质为锗玻璃或氟化钙）一般在柜体开窗，配合手持热成像和机器人巡检直接通过红外窗口检测内部线排</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优点：直观（不需要开柜体） 缺点：价格高昂</a:t>
            </a:r>
          </a:p>
          <a:p>
            <a:pPr>
              <a:lnSpc>
                <a:spcPct val="130000"/>
              </a:lnSpc>
            </a:pPr>
            <a:endParaRPr lang="zh-CN" altLang="en-US" sz="1600" dirty="0"/>
          </a:p>
        </p:txBody>
      </p:sp>
      <p:sp>
        <p:nvSpPr>
          <p:cNvPr id="4" name="灯片编号占位符 3"/>
          <p:cNvSpPr>
            <a:spLocks noGrp="1"/>
          </p:cNvSpPr>
          <p:nvPr>
            <p:ph type="sldNum" sz="quarter" idx="10"/>
          </p:nvPr>
        </p:nvSpPr>
        <p:spPr/>
        <p:txBody>
          <a:bodyPr/>
          <a:lstStyle/>
          <a:p>
            <a:fld id="{0E0EAF6A-D486-40FD-AEC6-0710780B0A66}" type="slidenum">
              <a:rPr lang="zh-CN" altLang="en-US" smtClean="0"/>
              <a:t>4</a:t>
            </a:fld>
            <a:endParaRPr lang="zh-CN" altLang="en-US"/>
          </a:p>
        </p:txBody>
      </p:sp>
    </p:spTree>
    <p:extLst>
      <p:ext uri="{BB962C8B-B14F-4D97-AF65-F5344CB8AC3E}">
        <p14:creationId xmlns:p14="http://schemas.microsoft.com/office/powerpoint/2010/main" val="244978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配电房</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应用行业：电网供电系统、民用领域大型小区、商场综合体、医院、政府机构都有配电房</a:t>
            </a:r>
          </a:p>
          <a:p>
            <a:r>
              <a:rPr lang="zh-CN" altLang="zh-CN" sz="1200" kern="1200" dirty="0" smtClean="0">
                <a:solidFill>
                  <a:schemeClr val="tx1"/>
                </a:solidFill>
                <a:effectLst/>
                <a:latin typeface="+mn-lt"/>
                <a:ea typeface="+mn-ea"/>
                <a:cs typeface="+mn-cs"/>
              </a:rPr>
              <a:t>检测目标：柜体内部的线排、接头、电容圈等易发热的电气部件</a:t>
            </a:r>
          </a:p>
          <a:p>
            <a:r>
              <a:rPr lang="zh-CN" altLang="zh-CN" sz="1200" kern="1200" dirty="0" smtClean="0">
                <a:solidFill>
                  <a:schemeClr val="tx1"/>
                </a:solidFill>
                <a:effectLst/>
                <a:latin typeface="+mn-lt"/>
                <a:ea typeface="+mn-ea"/>
                <a:cs typeface="+mn-cs"/>
              </a:rPr>
              <a:t>需求痛点：实时监测柜体内线排接头处温度状态，预防电气事故，目前缺乏一种安全直观可与平台联动的可视化测温监测手段</a:t>
            </a:r>
          </a:p>
          <a:p>
            <a:r>
              <a:rPr lang="zh-CN" altLang="zh-CN" sz="1200" kern="1200" dirty="0" smtClean="0">
                <a:solidFill>
                  <a:schemeClr val="tx1"/>
                </a:solidFill>
                <a:effectLst/>
                <a:latin typeface="+mn-lt"/>
                <a:ea typeface="+mn-ea"/>
                <a:cs typeface="+mn-cs"/>
              </a:rPr>
              <a:t>目前现行的有如下方案：</a:t>
            </a: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）各类贴片式测温传感器 优点：便宜</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缺点：点数据、易损坏，不易维护（安装在柜内，时间长传感器蒙灰就会失效）</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）手持热像人工巡检 优点：直观</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缺点：人工巡检工作量大（每个柜子都要人工等待合闸后打开）、实时性差、巡检数据整理困难无法与动环辅控平台联动</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）机器人巡检 缺点：如柜内不开红外窗口，则只能检测柜体表面温度（伪需求）</a:t>
            </a:r>
          </a:p>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）红外窗口（材质为锗玻璃或氟化钙）一般在柜体开窗，配合手持热成像和机器人巡检直接通过红外窗口检测内部线排</a:t>
            </a:r>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优点：直观（不需要开柜体） 缺点：价格高昂</a:t>
            </a:r>
          </a:p>
          <a:p>
            <a:pPr>
              <a:lnSpc>
                <a:spcPct val="130000"/>
              </a:lnSpc>
            </a:pPr>
            <a:endParaRPr lang="zh-CN" altLang="en-US" sz="1600" dirty="0"/>
          </a:p>
        </p:txBody>
      </p:sp>
      <p:sp>
        <p:nvSpPr>
          <p:cNvPr id="4" name="灯片编号占位符 3"/>
          <p:cNvSpPr>
            <a:spLocks noGrp="1"/>
          </p:cNvSpPr>
          <p:nvPr>
            <p:ph type="sldNum" sz="quarter" idx="10"/>
          </p:nvPr>
        </p:nvSpPr>
        <p:spPr/>
        <p:txBody>
          <a:bodyPr/>
          <a:lstStyle/>
          <a:p>
            <a:fld id="{0E0EAF6A-D486-40FD-AEC6-0710780B0A66}" type="slidenum">
              <a:rPr lang="zh-CN" altLang="en-US" smtClean="0"/>
              <a:t>5</a:t>
            </a:fld>
            <a:endParaRPr lang="zh-CN" altLang="en-US"/>
          </a:p>
        </p:txBody>
      </p:sp>
    </p:spTree>
    <p:extLst>
      <p:ext uri="{BB962C8B-B14F-4D97-AF65-F5344CB8AC3E}">
        <p14:creationId xmlns:p14="http://schemas.microsoft.com/office/powerpoint/2010/main" val="258028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仓库、车间防火</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场景：各类危化品、易燃易爆物仓库（刚性）、烟草、普通仓库、人员抽烟（需引导）</a:t>
            </a:r>
          </a:p>
          <a:p>
            <a:r>
              <a:rPr lang="zh-CN" altLang="zh-CN" sz="1200" kern="1200" dirty="0" smtClean="0">
                <a:solidFill>
                  <a:schemeClr val="tx1"/>
                </a:solidFill>
                <a:effectLst/>
                <a:latin typeface="+mn-lt"/>
                <a:ea typeface="+mn-ea"/>
                <a:cs typeface="+mn-cs"/>
              </a:rPr>
              <a:t>需求痛点：一般仓库内都有通风和防火设计，客户为最大限度的杜绝隐患和事故回溯，有实时监测防火的需求，因为起火几率不高需求不刚性，因此价格要求低廉</a:t>
            </a:r>
          </a:p>
          <a:p>
            <a:r>
              <a:rPr lang="zh-CN" altLang="zh-CN" sz="1200" kern="1200" dirty="0" smtClean="0">
                <a:solidFill>
                  <a:schemeClr val="tx1"/>
                </a:solidFill>
                <a:effectLst/>
                <a:latin typeface="+mn-lt"/>
                <a:ea typeface="+mn-ea"/>
                <a:cs typeface="+mn-cs"/>
              </a:rPr>
              <a:t>卡片机优势实时监测、全局预览、测温精确、缺陷定位、性价比高，高防护等级，满足各类狭小恶劣场景测温防火监控需求</a:t>
            </a:r>
          </a:p>
          <a:p>
            <a:pPr>
              <a:lnSpc>
                <a:spcPct val="130000"/>
              </a:lnSpc>
            </a:pPr>
            <a:endParaRPr lang="zh-CN" altLang="en-US" sz="1600" dirty="0"/>
          </a:p>
        </p:txBody>
      </p:sp>
      <p:sp>
        <p:nvSpPr>
          <p:cNvPr id="4" name="灯片编号占位符 3"/>
          <p:cNvSpPr>
            <a:spLocks noGrp="1"/>
          </p:cNvSpPr>
          <p:nvPr>
            <p:ph type="sldNum" sz="quarter" idx="10"/>
          </p:nvPr>
        </p:nvSpPr>
        <p:spPr/>
        <p:txBody>
          <a:bodyPr/>
          <a:lstStyle/>
          <a:p>
            <a:fld id="{0E0EAF6A-D486-40FD-AEC6-0710780B0A66}" type="slidenum">
              <a:rPr lang="zh-CN" altLang="en-US" smtClean="0"/>
              <a:t>6</a:t>
            </a:fld>
            <a:endParaRPr lang="zh-CN" altLang="en-US"/>
          </a:p>
        </p:txBody>
      </p:sp>
    </p:spTree>
    <p:extLst>
      <p:ext uri="{BB962C8B-B14F-4D97-AF65-F5344CB8AC3E}">
        <p14:creationId xmlns:p14="http://schemas.microsoft.com/office/powerpoint/2010/main" val="14440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pPr>
            <a:endParaRPr lang="zh-CN" altLang="en-US" sz="1600" dirty="0"/>
          </a:p>
        </p:txBody>
      </p:sp>
      <p:sp>
        <p:nvSpPr>
          <p:cNvPr id="4" name="灯片编号占位符 3"/>
          <p:cNvSpPr>
            <a:spLocks noGrp="1"/>
          </p:cNvSpPr>
          <p:nvPr>
            <p:ph type="sldNum" sz="quarter" idx="10"/>
          </p:nvPr>
        </p:nvSpPr>
        <p:spPr/>
        <p:txBody>
          <a:bodyPr/>
          <a:lstStyle/>
          <a:p>
            <a:fld id="{0E0EAF6A-D486-40FD-AEC6-0710780B0A66}" type="slidenum">
              <a:rPr lang="zh-CN" altLang="en-US" smtClean="0"/>
              <a:t>7</a:t>
            </a:fld>
            <a:endParaRPr lang="zh-CN" altLang="en-US"/>
          </a:p>
        </p:txBody>
      </p:sp>
    </p:spTree>
    <p:extLst>
      <p:ext uri="{BB962C8B-B14F-4D97-AF65-F5344CB8AC3E}">
        <p14:creationId xmlns:p14="http://schemas.microsoft.com/office/powerpoint/2010/main" val="3042252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0DA786-F8E2-48D1-BE3C-9EB0FEBC0D05}" type="slidenum">
              <a:rPr lang="zh-CN" altLang="en-US" smtClean="0"/>
              <a:t>9</a:t>
            </a:fld>
            <a:endParaRPr lang="zh-CN" altLang="en-US"/>
          </a:p>
        </p:txBody>
      </p:sp>
    </p:spTree>
    <p:extLst>
      <p:ext uri="{BB962C8B-B14F-4D97-AF65-F5344CB8AC3E}">
        <p14:creationId xmlns:p14="http://schemas.microsoft.com/office/powerpoint/2010/main" val="374018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0DA786-F8E2-48D1-BE3C-9EB0FEBC0D05}" type="slidenum">
              <a:rPr lang="zh-CN" altLang="en-US" smtClean="0"/>
              <a:t>10</a:t>
            </a:fld>
            <a:endParaRPr lang="zh-CN" altLang="en-US"/>
          </a:p>
        </p:txBody>
      </p:sp>
    </p:spTree>
    <p:extLst>
      <p:ext uri="{BB962C8B-B14F-4D97-AF65-F5344CB8AC3E}">
        <p14:creationId xmlns:p14="http://schemas.microsoft.com/office/powerpoint/2010/main" val="4264529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3133" y="166723"/>
            <a:ext cx="2427715" cy="395209"/>
          </a:xfrm>
          <a:prstGeom prst="rect">
            <a:avLst/>
          </a:prstGeom>
        </p:spPr>
      </p:pic>
    </p:spTree>
    <p:extLst>
      <p:ext uri="{BB962C8B-B14F-4D97-AF65-F5344CB8AC3E}">
        <p14:creationId xmlns:p14="http://schemas.microsoft.com/office/powerpoint/2010/main" val="383018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8037" y="254000"/>
            <a:ext cx="528737" cy="613332"/>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mn-ea"/>
            </a:endParaRPr>
          </a:p>
        </p:txBody>
      </p:sp>
      <p:sp>
        <p:nvSpPr>
          <p:cNvPr id="4" name="标题 10"/>
          <p:cNvSpPr>
            <a:spLocks noGrp="1"/>
          </p:cNvSpPr>
          <p:nvPr>
            <p:ph type="title"/>
          </p:nvPr>
        </p:nvSpPr>
        <p:spPr>
          <a:xfrm>
            <a:off x="899892" y="305598"/>
            <a:ext cx="6573253" cy="510136"/>
          </a:xfrm>
        </p:spPr>
        <p:txBody>
          <a:bodyPr>
            <a:normAutofit/>
          </a:bodyPr>
          <a:lstStyle>
            <a:lvl1pPr>
              <a:defRPr sz="2800">
                <a:latin typeface="+mj-lt"/>
              </a:defRPr>
            </a:lvl1pPr>
          </a:lstStyle>
          <a:p>
            <a:endParaRPr lang="zh-CN" altLang="en-US" dirty="0"/>
          </a:p>
        </p:txBody>
      </p:sp>
      <p:sp>
        <p:nvSpPr>
          <p:cNvPr id="5" name="矩形 4"/>
          <p:cNvSpPr/>
          <p:nvPr userDrawn="1"/>
        </p:nvSpPr>
        <p:spPr>
          <a:xfrm>
            <a:off x="639663" y="254000"/>
            <a:ext cx="135037" cy="613332"/>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mn-ea"/>
            </a:endParaRPr>
          </a:p>
        </p:txBody>
      </p:sp>
    </p:spTree>
    <p:extLst>
      <p:ext uri="{BB962C8B-B14F-4D97-AF65-F5344CB8AC3E}">
        <p14:creationId xmlns:p14="http://schemas.microsoft.com/office/powerpoint/2010/main" val="85269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8037" y="254000"/>
            <a:ext cx="676513" cy="613332"/>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mn-ea"/>
              </a:rPr>
              <a:t>防火</a:t>
            </a:r>
            <a:endParaRPr lang="en-US" altLang="zh-CN" b="1" dirty="0">
              <a:latin typeface="+mn-ea"/>
            </a:endParaRPr>
          </a:p>
        </p:txBody>
      </p:sp>
      <p:sp>
        <p:nvSpPr>
          <p:cNvPr id="4" name="标题 10"/>
          <p:cNvSpPr>
            <a:spLocks noGrp="1"/>
          </p:cNvSpPr>
          <p:nvPr>
            <p:ph type="title"/>
          </p:nvPr>
        </p:nvSpPr>
        <p:spPr>
          <a:xfrm>
            <a:off x="1053897" y="305598"/>
            <a:ext cx="6573253" cy="510136"/>
          </a:xfrm>
        </p:spPr>
        <p:txBody>
          <a:bodyPr>
            <a:normAutofit/>
          </a:bodyPr>
          <a:lstStyle>
            <a:lvl1pPr>
              <a:defRPr sz="2800">
                <a:latin typeface="+mj-lt"/>
              </a:defRPr>
            </a:lvl1pPr>
          </a:lstStyle>
          <a:p>
            <a:endParaRPr lang="zh-CN" altLang="en-US" dirty="0"/>
          </a:p>
        </p:txBody>
      </p:sp>
      <p:sp>
        <p:nvSpPr>
          <p:cNvPr id="5" name="矩形 4"/>
          <p:cNvSpPr/>
          <p:nvPr userDrawn="1"/>
        </p:nvSpPr>
        <p:spPr>
          <a:xfrm>
            <a:off x="793668" y="254000"/>
            <a:ext cx="135037" cy="613332"/>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mn-ea"/>
            </a:endParaRPr>
          </a:p>
        </p:txBody>
      </p:sp>
    </p:spTree>
    <p:extLst>
      <p:ext uri="{BB962C8B-B14F-4D97-AF65-F5344CB8AC3E}">
        <p14:creationId xmlns:p14="http://schemas.microsoft.com/office/powerpoint/2010/main" val="286193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2"/>
          <p:cNvSpPr/>
          <p:nvPr userDrawn="1"/>
        </p:nvSpPr>
        <p:spPr>
          <a:xfrm>
            <a:off x="-8037" y="254000"/>
            <a:ext cx="676513" cy="613332"/>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mn-ea"/>
              </a:rPr>
              <a:t>防盗</a:t>
            </a:r>
            <a:endParaRPr lang="en-US" altLang="zh-CN" b="1" dirty="0">
              <a:latin typeface="+mn-ea"/>
            </a:endParaRPr>
          </a:p>
        </p:txBody>
      </p:sp>
      <p:sp>
        <p:nvSpPr>
          <p:cNvPr id="4" name="标题 10"/>
          <p:cNvSpPr>
            <a:spLocks noGrp="1"/>
          </p:cNvSpPr>
          <p:nvPr>
            <p:ph type="title"/>
          </p:nvPr>
        </p:nvSpPr>
        <p:spPr>
          <a:xfrm>
            <a:off x="1053897" y="305598"/>
            <a:ext cx="6573253" cy="510136"/>
          </a:xfrm>
        </p:spPr>
        <p:txBody>
          <a:bodyPr>
            <a:normAutofit/>
          </a:bodyPr>
          <a:lstStyle>
            <a:lvl1pPr>
              <a:defRPr sz="2800">
                <a:latin typeface="+mj-lt"/>
              </a:defRPr>
            </a:lvl1pPr>
          </a:lstStyle>
          <a:p>
            <a:endParaRPr lang="zh-CN" altLang="en-US" dirty="0"/>
          </a:p>
        </p:txBody>
      </p:sp>
      <p:sp>
        <p:nvSpPr>
          <p:cNvPr id="5" name="矩形 4"/>
          <p:cNvSpPr/>
          <p:nvPr userDrawn="1"/>
        </p:nvSpPr>
        <p:spPr>
          <a:xfrm>
            <a:off x="793668" y="254000"/>
            <a:ext cx="135037" cy="613332"/>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mn-ea"/>
            </a:endParaRPr>
          </a:p>
        </p:txBody>
      </p:sp>
    </p:spTree>
    <p:extLst>
      <p:ext uri="{BB962C8B-B14F-4D97-AF65-F5344CB8AC3E}">
        <p14:creationId xmlns:p14="http://schemas.microsoft.com/office/powerpoint/2010/main" val="236913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矩形 2"/>
          <p:cNvSpPr/>
          <p:nvPr userDrawn="1"/>
        </p:nvSpPr>
        <p:spPr>
          <a:xfrm>
            <a:off x="-8037" y="254000"/>
            <a:ext cx="676513" cy="613332"/>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mn-ea"/>
              </a:rPr>
              <a:t>测温</a:t>
            </a:r>
            <a:endParaRPr lang="en-US" altLang="zh-CN" b="1" dirty="0">
              <a:latin typeface="+mn-ea"/>
            </a:endParaRPr>
          </a:p>
        </p:txBody>
      </p:sp>
      <p:sp>
        <p:nvSpPr>
          <p:cNvPr id="4" name="标题 10"/>
          <p:cNvSpPr>
            <a:spLocks noGrp="1"/>
          </p:cNvSpPr>
          <p:nvPr>
            <p:ph type="title"/>
          </p:nvPr>
        </p:nvSpPr>
        <p:spPr>
          <a:xfrm>
            <a:off x="1053897" y="305598"/>
            <a:ext cx="6573253" cy="510136"/>
          </a:xfrm>
        </p:spPr>
        <p:txBody>
          <a:bodyPr>
            <a:normAutofit/>
          </a:bodyPr>
          <a:lstStyle>
            <a:lvl1pPr>
              <a:defRPr sz="2800">
                <a:latin typeface="+mj-lt"/>
              </a:defRPr>
            </a:lvl1pPr>
          </a:lstStyle>
          <a:p>
            <a:endParaRPr lang="zh-CN" altLang="en-US" dirty="0"/>
          </a:p>
        </p:txBody>
      </p:sp>
      <p:sp>
        <p:nvSpPr>
          <p:cNvPr id="5" name="矩形 4"/>
          <p:cNvSpPr/>
          <p:nvPr userDrawn="1"/>
        </p:nvSpPr>
        <p:spPr>
          <a:xfrm>
            <a:off x="793668" y="254000"/>
            <a:ext cx="135037" cy="613332"/>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mn-ea"/>
            </a:endParaRPr>
          </a:p>
        </p:txBody>
      </p:sp>
    </p:spTree>
    <p:extLst>
      <p:ext uri="{BB962C8B-B14F-4D97-AF65-F5344CB8AC3E}">
        <p14:creationId xmlns:p14="http://schemas.microsoft.com/office/powerpoint/2010/main" val="2167594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副标题页_1">
    <p:bg>
      <p:bgPr>
        <a:gradFill flip="none" rotWithShape="1">
          <a:gsLst>
            <a:gs pos="0">
              <a:schemeClr val="accent1">
                <a:lumMod val="0"/>
                <a:lumOff val="100000"/>
              </a:schemeClr>
            </a:gs>
            <a:gs pos="18000">
              <a:schemeClr val="accent1">
                <a:lumMod val="0"/>
                <a:lumOff val="100000"/>
              </a:schemeClr>
            </a:gs>
            <a:gs pos="100000">
              <a:schemeClr val="accent2"/>
            </a:gs>
          </a:gsLst>
          <a:path path="circle">
            <a:fillToRect l="50000" t="-80000" r="50000" b="18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96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标题幻灯片">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3133" y="166723"/>
            <a:ext cx="2427715" cy="395209"/>
          </a:xfrm>
          <a:prstGeom prst="rect">
            <a:avLst/>
          </a:prstGeom>
        </p:spPr>
      </p:pic>
    </p:spTree>
    <p:extLst>
      <p:ext uri="{BB962C8B-B14F-4D97-AF65-F5344CB8AC3E}">
        <p14:creationId xmlns:p14="http://schemas.microsoft.com/office/powerpoint/2010/main" val="3423293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标题幻灯片">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8037" y="254000"/>
            <a:ext cx="528737" cy="613332"/>
          </a:xfrm>
          <a:prstGeom prst="rect">
            <a:avLst/>
          </a:prstGeom>
          <a:solidFill>
            <a:srgbClr val="ED7D3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prstClr val="white"/>
              </a:solidFill>
              <a:latin typeface="微软雅黑"/>
            </a:endParaRPr>
          </a:p>
        </p:txBody>
      </p:sp>
      <p:sp>
        <p:nvSpPr>
          <p:cNvPr id="4" name="标题 10"/>
          <p:cNvSpPr>
            <a:spLocks noGrp="1"/>
          </p:cNvSpPr>
          <p:nvPr>
            <p:ph type="title"/>
          </p:nvPr>
        </p:nvSpPr>
        <p:spPr>
          <a:xfrm>
            <a:off x="899892" y="305598"/>
            <a:ext cx="6573253" cy="510136"/>
          </a:xfrm>
        </p:spPr>
        <p:txBody>
          <a:bodyPr>
            <a:normAutofit/>
          </a:bodyPr>
          <a:lstStyle>
            <a:lvl1pPr>
              <a:defRPr sz="2800">
                <a:latin typeface="+mj-lt"/>
              </a:defRPr>
            </a:lvl1pPr>
          </a:lstStyle>
          <a:p>
            <a:endParaRPr lang="zh-CN" altLang="en-US" dirty="0"/>
          </a:p>
        </p:txBody>
      </p:sp>
      <p:sp>
        <p:nvSpPr>
          <p:cNvPr id="5" name="矩形 4"/>
          <p:cNvSpPr/>
          <p:nvPr userDrawn="1"/>
        </p:nvSpPr>
        <p:spPr>
          <a:xfrm>
            <a:off x="639663" y="254000"/>
            <a:ext cx="135037" cy="613332"/>
          </a:xfrm>
          <a:prstGeom prst="rect">
            <a:avLst/>
          </a:prstGeom>
          <a:solidFill>
            <a:srgbClr val="ED7D3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prstClr val="white"/>
              </a:solidFill>
              <a:latin typeface="微软雅黑"/>
            </a:endParaRPr>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3133" y="166723"/>
            <a:ext cx="2427715" cy="395209"/>
          </a:xfrm>
          <a:prstGeom prst="rect">
            <a:avLst/>
          </a:prstGeom>
        </p:spPr>
      </p:pic>
    </p:spTree>
    <p:extLst>
      <p:ext uri="{BB962C8B-B14F-4D97-AF65-F5344CB8AC3E}">
        <p14:creationId xmlns:p14="http://schemas.microsoft.com/office/powerpoint/2010/main" val="10410536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0395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F4E5B-4EAB-411A-B100-957E5AF49B02}" type="datetimeFigureOut">
              <a:rPr lang="zh-CN" altLang="en-US" smtClean="0"/>
              <a:t>2020/12/8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5F86D-1CF7-4929-87A6-7BF757544B69}" type="slidenum">
              <a:rPr lang="zh-CN" altLang="en-US" smtClean="0"/>
              <a:t>‹#›</a:t>
            </a:fld>
            <a:endParaRPr lang="zh-CN" altLang="en-US"/>
          </a:p>
        </p:txBody>
      </p:sp>
      <p:pic>
        <p:nvPicPr>
          <p:cNvPr id="7" name="图片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663133" y="166723"/>
            <a:ext cx="2427715" cy="395209"/>
          </a:xfrm>
          <a:prstGeom prst="rect">
            <a:avLst/>
          </a:prstGeom>
        </p:spPr>
      </p:pic>
    </p:spTree>
    <p:extLst>
      <p:ext uri="{BB962C8B-B14F-4D97-AF65-F5344CB8AC3E}">
        <p14:creationId xmlns:p14="http://schemas.microsoft.com/office/powerpoint/2010/main" val="3119493141"/>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6" r:id="rId3"/>
    <p:sldLayoutId id="2147483667" r:id="rId4"/>
    <p:sldLayoutId id="2147483668" r:id="rId5"/>
    <p:sldLayoutId id="2147483665"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8.jpe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51.jpeg"/><Relationship Id="rId2" Type="http://schemas.openxmlformats.org/officeDocument/2006/relationships/image" Target="../media/image36.jpeg"/><Relationship Id="rId1" Type="http://schemas.openxmlformats.org/officeDocument/2006/relationships/slideLayout" Target="../slideLayouts/slideLayout9.xml"/><Relationship Id="rId6" Type="http://schemas.openxmlformats.org/officeDocument/2006/relationships/image" Target="../media/image40.png"/><Relationship Id="rId11" Type="http://schemas.openxmlformats.org/officeDocument/2006/relationships/image" Target="../media/image5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03120" y="5414850"/>
            <a:ext cx="4185761" cy="1200329"/>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海康威视 </a:t>
            </a:r>
            <a:r>
              <a:rPr kumimoji="0" lang="en-US" altLang="zh-CN" sz="2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r>
              <a:rPr kumimoji="0" lang="en-US" altLang="zh-CN" sz="2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热成像</a:t>
            </a:r>
            <a:endParaRPr kumimoji="0" lang="en-US" altLang="zh-CN" sz="2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匠心智造，视界因你而不同！</a:t>
            </a:r>
            <a:endParaRPr kumimoji="0" lang="en-US" altLang="zh-CN" sz="2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4" name="矩形 33">
            <a:extLst>
              <a:ext uri="{FF2B5EF4-FFF2-40B4-BE49-F238E27FC236}">
                <a16:creationId xmlns:a16="http://schemas.microsoft.com/office/drawing/2014/main" id="{1431A0B2-DD05-4002-9EDA-2AD07279B851}"/>
              </a:ext>
            </a:extLst>
          </p:cNvPr>
          <p:cNvSpPr/>
          <p:nvPr/>
        </p:nvSpPr>
        <p:spPr>
          <a:xfrm>
            <a:off x="1964100" y="2894907"/>
            <a:ext cx="826380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6000" b="1" spc="300" noProof="0" dirty="0" smtClean="0">
                <a:solidFill>
                  <a:prstClr val="black">
                    <a:lumMod val="75000"/>
                    <a:lumOff val="25000"/>
                  </a:prstClr>
                </a:solidFill>
                <a:latin typeface="Microsoft YaHei" panose="020B0503020204020204" pitchFamily="34" charset="-122"/>
                <a:ea typeface="Microsoft YaHei" panose="020B0503020204020204" pitchFamily="34" charset="-122"/>
                <a:cs typeface="+mn-ea"/>
                <a:sym typeface="+mn-lt"/>
              </a:rPr>
              <a:t>热成像卡片机测温应用</a:t>
            </a:r>
            <a:endParaRPr kumimoji="0" lang="zh-CN" altLang="en-US" sz="6000" b="1" i="0" u="none" strike="noStrike" kern="1200" cap="none" spc="0" normalizeH="0" baseline="0" noProof="0" dirty="0">
              <a:ln>
                <a:noFill/>
              </a:ln>
              <a:solidFill>
                <a:prstClr val="black">
                  <a:lumMod val="50000"/>
                  <a:lumOff val="50000"/>
                </a:prstClr>
              </a:solidFill>
              <a:effectLst/>
              <a:uLnTx/>
              <a:uFillTx/>
              <a:latin typeface="Microsoft YaHei" panose="020B0503020204020204" pitchFamily="34" charset="-122"/>
              <a:ea typeface="Microsoft YaHei" panose="020B0503020204020204" pitchFamily="34" charset="-122"/>
              <a:cs typeface="+mn-ea"/>
              <a:sym typeface="+mn-lt"/>
            </a:endParaRPr>
          </a:p>
        </p:txBody>
      </p:sp>
      <p:cxnSp>
        <p:nvCxnSpPr>
          <p:cNvPr id="35" name="直接连接符 4">
            <a:extLst>
              <a:ext uri="{FF2B5EF4-FFF2-40B4-BE49-F238E27FC236}">
                <a16:creationId xmlns:a16="http://schemas.microsoft.com/office/drawing/2014/main" id="{6B6F0C4C-61E6-424A-A9CB-DB00FDF93BF9}"/>
              </a:ext>
            </a:extLst>
          </p:cNvPr>
          <p:cNvCxnSpPr/>
          <p:nvPr/>
        </p:nvCxnSpPr>
        <p:spPr>
          <a:xfrm>
            <a:off x="2136000" y="1966104"/>
            <a:ext cx="7920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6" name="直接连接符 2">
            <a:extLst>
              <a:ext uri="{FF2B5EF4-FFF2-40B4-BE49-F238E27FC236}">
                <a16:creationId xmlns:a16="http://schemas.microsoft.com/office/drawing/2014/main" id="{FA0BDBFC-4550-9441-9B0B-0DA8EAA0CC82}"/>
              </a:ext>
            </a:extLst>
          </p:cNvPr>
          <p:cNvCxnSpPr/>
          <p:nvPr/>
        </p:nvCxnSpPr>
        <p:spPr>
          <a:xfrm>
            <a:off x="2136000" y="4065988"/>
            <a:ext cx="7920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id="{A87BE150-305F-AD49-944A-37EB64F9C179}"/>
              </a:ext>
            </a:extLst>
          </p:cNvPr>
          <p:cNvSpPr/>
          <p:nvPr/>
        </p:nvSpPr>
        <p:spPr>
          <a:xfrm>
            <a:off x="5552307" y="1966104"/>
            <a:ext cx="1087386" cy="10781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45" name="组合 44"/>
          <p:cNvGrpSpPr/>
          <p:nvPr/>
        </p:nvGrpSpPr>
        <p:grpSpPr>
          <a:xfrm>
            <a:off x="4537241" y="2243092"/>
            <a:ext cx="3117519" cy="543356"/>
            <a:chOff x="4625380" y="2243092"/>
            <a:chExt cx="3117519" cy="543356"/>
          </a:xfrm>
        </p:grpSpPr>
        <p:grpSp>
          <p:nvGrpSpPr>
            <p:cNvPr id="38" name="组合 37">
              <a:extLst>
                <a:ext uri="{FF2B5EF4-FFF2-40B4-BE49-F238E27FC236}">
                  <a16:creationId xmlns:a16="http://schemas.microsoft.com/office/drawing/2014/main" id="{4AB228DA-F164-AD49-9801-981125E258C1}"/>
                </a:ext>
              </a:extLst>
            </p:cNvPr>
            <p:cNvGrpSpPr/>
            <p:nvPr/>
          </p:nvGrpSpPr>
          <p:grpSpPr>
            <a:xfrm>
              <a:off x="4625380" y="2243092"/>
              <a:ext cx="1534728" cy="541958"/>
              <a:chOff x="5943" y="4236"/>
              <a:chExt cx="3860" cy="1873"/>
            </a:xfrm>
            <a:solidFill>
              <a:srgbClr val="ED7D31"/>
            </a:solidFill>
          </p:grpSpPr>
          <p:sp>
            <p:nvSpPr>
              <p:cNvPr id="39" name="矩形 38">
                <a:extLst>
                  <a:ext uri="{FF2B5EF4-FFF2-40B4-BE49-F238E27FC236}">
                    <a16:creationId xmlns:a16="http://schemas.microsoft.com/office/drawing/2014/main" id="{1D2A1F54-BB37-5E46-B29C-B2EB3D826153}"/>
                  </a:ext>
                </a:extLst>
              </p:cNvPr>
              <p:cNvSpPr/>
              <p:nvPr/>
            </p:nvSpPr>
            <p:spPr>
              <a:xfrm>
                <a:off x="5943" y="4236"/>
                <a:ext cx="1895" cy="1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海</a:t>
                </a:r>
                <a:endParaRPr kumimoji="0" lang="zh-CN" altLang="en-US" sz="3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0" name="矩形 39">
                <a:extLst>
                  <a:ext uri="{FF2B5EF4-FFF2-40B4-BE49-F238E27FC236}">
                    <a16:creationId xmlns:a16="http://schemas.microsoft.com/office/drawing/2014/main" id="{190EF19B-117B-444E-A9EA-F3CB738FF137}"/>
                  </a:ext>
                </a:extLst>
              </p:cNvPr>
              <p:cNvSpPr/>
              <p:nvPr/>
            </p:nvSpPr>
            <p:spPr>
              <a:xfrm>
                <a:off x="7908" y="4236"/>
                <a:ext cx="1895" cy="1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康</a:t>
                </a:r>
              </a:p>
            </p:txBody>
          </p:sp>
        </p:grpSp>
        <p:sp>
          <p:nvSpPr>
            <p:cNvPr id="41" name="矩形 40">
              <a:extLst>
                <a:ext uri="{FF2B5EF4-FFF2-40B4-BE49-F238E27FC236}">
                  <a16:creationId xmlns:a16="http://schemas.microsoft.com/office/drawing/2014/main" id="{AFF9162F-B0ED-A341-A2C7-44972DB29037}"/>
                </a:ext>
              </a:extLst>
            </p:cNvPr>
            <p:cNvSpPr/>
            <p:nvPr/>
          </p:nvSpPr>
          <p:spPr>
            <a:xfrm>
              <a:off x="6201115" y="2244433"/>
              <a:ext cx="753583" cy="54201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威</a:t>
              </a:r>
              <a:endParaRPr kumimoji="0" lang="zh-CN" altLang="en-US" sz="3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2" name="矩形 41">
              <a:extLst>
                <a:ext uri="{FF2B5EF4-FFF2-40B4-BE49-F238E27FC236}">
                  <a16:creationId xmlns:a16="http://schemas.microsoft.com/office/drawing/2014/main" id="{26505B8C-09B9-1B46-80B5-8E4FC7582CC6}"/>
                </a:ext>
              </a:extLst>
            </p:cNvPr>
            <p:cNvSpPr/>
            <p:nvPr/>
          </p:nvSpPr>
          <p:spPr>
            <a:xfrm>
              <a:off x="6989316" y="2244433"/>
              <a:ext cx="753583" cy="54201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视</a:t>
              </a:r>
              <a:endParaRPr kumimoji="0" lang="zh-CN" altLang="en-US" sz="3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Tree>
    <p:extLst>
      <p:ext uri="{BB962C8B-B14F-4D97-AF65-F5344CB8AC3E}">
        <p14:creationId xmlns:p14="http://schemas.microsoft.com/office/powerpoint/2010/main" val="214006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测温目标</a:t>
            </a:r>
            <a:r>
              <a:rPr lang="en-US" altLang="zh-CN" dirty="0" smtClean="0"/>
              <a:t>-10kv,35kv</a:t>
            </a:r>
            <a:r>
              <a:rPr lang="zh-CN" altLang="en-US" dirty="0" smtClean="0"/>
              <a:t>开关柜</a:t>
            </a:r>
            <a:endParaRPr lang="zh-CN" altLang="en-US" dirty="0"/>
          </a:p>
        </p:txBody>
      </p:sp>
      <p:sp>
        <p:nvSpPr>
          <p:cNvPr id="6" name="文本框 5"/>
          <p:cNvSpPr txBox="1"/>
          <p:nvPr/>
        </p:nvSpPr>
        <p:spPr>
          <a:xfrm>
            <a:off x="7561634" y="1064333"/>
            <a:ext cx="4630366" cy="1338828"/>
          </a:xfrm>
          <a:prstGeom prst="rect">
            <a:avLst/>
          </a:prstGeom>
          <a:noFill/>
        </p:spPr>
        <p:txBody>
          <a:bodyPr wrap="square" rtlCol="0">
            <a:spAutoFit/>
          </a:bodyPr>
          <a:lstStyle/>
          <a:p>
            <a:pPr>
              <a:lnSpc>
                <a:spcPct val="150000"/>
              </a:lnSpc>
            </a:pPr>
            <a:r>
              <a:rPr lang="zh-CN" altLang="en-US" dirty="0" smtClean="0">
                <a:latin typeface="+mn-ea"/>
              </a:rPr>
              <a:t>具体测温目标：</a:t>
            </a:r>
            <a:endParaRPr lang="en-US" altLang="zh-CN" dirty="0" smtClean="0">
              <a:latin typeface="+mn-ea"/>
            </a:endParaRPr>
          </a:p>
          <a:p>
            <a:pPr>
              <a:lnSpc>
                <a:spcPct val="150000"/>
              </a:lnSpc>
            </a:pPr>
            <a:r>
              <a:rPr lang="zh-CN" altLang="en-US" dirty="0" smtClean="0">
                <a:latin typeface="+mn-ea"/>
              </a:rPr>
              <a:t>非开关侧的三相触头</a:t>
            </a:r>
            <a:endParaRPr lang="en-US" altLang="zh-CN" dirty="0" smtClean="0">
              <a:latin typeface="+mn-ea"/>
            </a:endParaRPr>
          </a:p>
          <a:p>
            <a:pPr>
              <a:lnSpc>
                <a:spcPct val="150000"/>
              </a:lnSpc>
            </a:pPr>
            <a:r>
              <a:rPr lang="zh-CN" altLang="zh-CN" dirty="0"/>
              <a:t>柜体后部柜门上检测三个电缆</a:t>
            </a:r>
            <a:r>
              <a:rPr lang="zh-CN" altLang="zh-CN" dirty="0" smtClean="0"/>
              <a:t>触头</a:t>
            </a:r>
            <a:endParaRPr lang="zh-CN" altLang="en-US" dirty="0" smtClean="0">
              <a:latin typeface="+mn-ea"/>
            </a:endParaRPr>
          </a:p>
        </p:txBody>
      </p:sp>
      <p:pic>
        <p:nvPicPr>
          <p:cNvPr id="7" name="图片 6"/>
          <p:cNvPicPr/>
          <p:nvPr/>
        </p:nvPicPr>
        <p:blipFill>
          <a:blip r:embed="rId3">
            <a:extLst>
              <a:ext uri="{28A0092B-C50C-407E-A947-70E740481C1C}">
                <a14:useLocalDpi xmlns:a14="http://schemas.microsoft.com/office/drawing/2010/main" val="0"/>
              </a:ext>
            </a:extLst>
          </a:blip>
          <a:stretch>
            <a:fillRect/>
          </a:stretch>
        </p:blipFill>
        <p:spPr>
          <a:xfrm>
            <a:off x="983861" y="1133111"/>
            <a:ext cx="2740645" cy="5223084"/>
          </a:xfrm>
          <a:prstGeom prst="rect">
            <a:avLst/>
          </a:prstGeom>
        </p:spPr>
      </p:pic>
      <p:pic>
        <p:nvPicPr>
          <p:cNvPr id="8" name="图片 7" descr="image0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505" y="1133111"/>
            <a:ext cx="3748639" cy="2908300"/>
          </a:xfrm>
          <a:prstGeom prst="rect">
            <a:avLst/>
          </a:prstGeom>
          <a:noFill/>
          <a:ln>
            <a:noFill/>
          </a:ln>
          <a:extLst/>
        </p:spPr>
      </p:pic>
      <p:pic>
        <p:nvPicPr>
          <p:cNvPr id="10" name="图片 9" descr="image043"/>
          <p:cNvPicPr/>
          <p:nvPr/>
        </p:nvPicPr>
        <p:blipFill>
          <a:blip r:embed="rId5">
            <a:extLst>
              <a:ext uri="{28A0092B-C50C-407E-A947-70E740481C1C}">
                <a14:useLocalDpi xmlns:a14="http://schemas.microsoft.com/office/drawing/2010/main" val="0"/>
              </a:ext>
            </a:extLst>
          </a:blip>
          <a:srcRect/>
          <a:stretch>
            <a:fillRect/>
          </a:stretch>
        </p:blipFill>
        <p:spPr bwMode="auto">
          <a:xfrm>
            <a:off x="3724504" y="3990588"/>
            <a:ext cx="3748640" cy="2365607"/>
          </a:xfrm>
          <a:prstGeom prst="rect">
            <a:avLst/>
          </a:prstGeom>
          <a:noFill/>
          <a:ln>
            <a:noFill/>
          </a:ln>
          <a:extLst/>
        </p:spPr>
      </p:pic>
      <p:pic>
        <p:nvPicPr>
          <p:cNvPr id="11" name="图片 10" descr="image045"/>
          <p:cNvPicPr/>
          <p:nvPr/>
        </p:nvPicPr>
        <p:blipFill>
          <a:blip r:embed="rId6">
            <a:extLst>
              <a:ext uri="{28A0092B-C50C-407E-A947-70E740481C1C}">
                <a14:useLocalDpi xmlns:a14="http://schemas.microsoft.com/office/drawing/2010/main" val="0"/>
              </a:ext>
            </a:extLst>
          </a:blip>
          <a:srcRect/>
          <a:stretch>
            <a:fillRect/>
          </a:stretch>
        </p:blipFill>
        <p:spPr bwMode="auto">
          <a:xfrm>
            <a:off x="7473143" y="3990588"/>
            <a:ext cx="3811891" cy="2365607"/>
          </a:xfrm>
          <a:prstGeom prst="rect">
            <a:avLst/>
          </a:prstGeom>
          <a:noFill/>
          <a:ln>
            <a:noFill/>
          </a:ln>
          <a:extLst/>
        </p:spPr>
      </p:pic>
    </p:spTree>
    <p:extLst>
      <p:ext uri="{BB962C8B-B14F-4D97-AF65-F5344CB8AC3E}">
        <p14:creationId xmlns:p14="http://schemas.microsoft.com/office/powerpoint/2010/main" val="325157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测温目标</a:t>
            </a:r>
            <a:r>
              <a:rPr lang="en-US" altLang="zh-CN" dirty="0" smtClean="0"/>
              <a:t>-</a:t>
            </a:r>
            <a:r>
              <a:rPr lang="zh-CN" altLang="en-US" dirty="0" smtClean="0"/>
              <a:t>电气柜</a:t>
            </a:r>
            <a:endParaRPr lang="zh-CN" altLang="en-US" dirty="0"/>
          </a:p>
        </p:txBody>
      </p:sp>
      <p:sp>
        <p:nvSpPr>
          <p:cNvPr id="6" name="文本框 5"/>
          <p:cNvSpPr txBox="1"/>
          <p:nvPr/>
        </p:nvSpPr>
        <p:spPr>
          <a:xfrm>
            <a:off x="6791804" y="1011677"/>
            <a:ext cx="4630366" cy="458908"/>
          </a:xfrm>
          <a:prstGeom prst="rect">
            <a:avLst/>
          </a:prstGeom>
          <a:noFill/>
        </p:spPr>
        <p:txBody>
          <a:bodyPr wrap="square" rtlCol="0">
            <a:spAutoFit/>
          </a:bodyPr>
          <a:lstStyle/>
          <a:p>
            <a:pPr>
              <a:lnSpc>
                <a:spcPct val="150000"/>
              </a:lnSpc>
            </a:pPr>
            <a:r>
              <a:rPr lang="zh-CN" altLang="zh-CN" dirty="0" smtClean="0"/>
              <a:t>具体</a:t>
            </a:r>
            <a:r>
              <a:rPr lang="zh-CN" altLang="zh-CN" dirty="0"/>
              <a:t>测温目标：电缆出线室内电缆</a:t>
            </a:r>
            <a:r>
              <a:rPr lang="zh-CN" altLang="zh-CN" dirty="0" smtClean="0"/>
              <a:t>触头</a:t>
            </a:r>
            <a:endParaRPr lang="zh-CN" altLang="en-US" dirty="0" smtClean="0">
              <a:latin typeface="+mn-ea"/>
            </a:endParaRPr>
          </a:p>
        </p:txBody>
      </p:sp>
      <p:pic>
        <p:nvPicPr>
          <p:cNvPr id="5" name="图片 4"/>
          <p:cNvPicPr/>
          <p:nvPr/>
        </p:nvPicPr>
        <p:blipFill>
          <a:blip r:embed="rId3" cstate="print">
            <a:extLst>
              <a:ext uri="{28A0092B-C50C-407E-A947-70E740481C1C}">
                <a14:useLocalDpi xmlns:a14="http://schemas.microsoft.com/office/drawing/2010/main" val="0"/>
              </a:ext>
            </a:extLst>
          </a:blip>
          <a:stretch>
            <a:fillRect/>
          </a:stretch>
        </p:blipFill>
        <p:spPr>
          <a:xfrm>
            <a:off x="761264" y="1011677"/>
            <a:ext cx="4435203" cy="2786775"/>
          </a:xfrm>
          <a:prstGeom prst="rect">
            <a:avLst/>
          </a:prstGeom>
        </p:spPr>
      </p:pic>
      <p:pic>
        <p:nvPicPr>
          <p:cNvPr id="7" name="87070:6897569985846273547" descr="a33ff382f3b54a77277cc0635231f3a6"/>
          <p:cNvPicPr/>
          <p:nvPr/>
        </p:nvPicPr>
        <p:blipFill>
          <a:blip r:embed="rId4">
            <a:extLst>
              <a:ext uri="{28A0092B-C50C-407E-A947-70E740481C1C}">
                <a14:useLocalDpi xmlns:a14="http://schemas.microsoft.com/office/drawing/2010/main" val="0"/>
              </a:ext>
            </a:extLst>
          </a:blip>
          <a:srcRect/>
          <a:stretch>
            <a:fillRect/>
          </a:stretch>
        </p:blipFill>
        <p:spPr bwMode="auto">
          <a:xfrm>
            <a:off x="761264" y="3798452"/>
            <a:ext cx="4435203" cy="2858826"/>
          </a:xfrm>
          <a:prstGeom prst="rect">
            <a:avLst/>
          </a:prstGeom>
          <a:noFill/>
          <a:ln>
            <a:noFill/>
          </a:ln>
          <a:extLst/>
        </p:spPr>
      </p:pic>
      <p:pic>
        <p:nvPicPr>
          <p:cNvPr id="8" name="图片 7" descr="image060"/>
          <p:cNvPicPr/>
          <p:nvPr/>
        </p:nvPicPr>
        <p:blipFill>
          <a:blip r:embed="rId5">
            <a:extLst>
              <a:ext uri="{28A0092B-C50C-407E-A947-70E740481C1C}">
                <a14:useLocalDpi xmlns:a14="http://schemas.microsoft.com/office/drawing/2010/main" val="0"/>
              </a:ext>
            </a:extLst>
          </a:blip>
          <a:srcRect/>
          <a:stretch>
            <a:fillRect/>
          </a:stretch>
        </p:blipFill>
        <p:spPr bwMode="auto">
          <a:xfrm>
            <a:off x="5196467" y="2378647"/>
            <a:ext cx="3295534" cy="3118904"/>
          </a:xfrm>
          <a:prstGeom prst="rect">
            <a:avLst/>
          </a:prstGeom>
          <a:noFill/>
          <a:ln>
            <a:noFill/>
          </a:ln>
          <a:extLst/>
        </p:spPr>
      </p:pic>
      <p:pic>
        <p:nvPicPr>
          <p:cNvPr id="9" name="图片 8" descr="image068"/>
          <p:cNvPicPr/>
          <p:nvPr/>
        </p:nvPicPr>
        <p:blipFill>
          <a:blip r:embed="rId6">
            <a:extLst>
              <a:ext uri="{28A0092B-C50C-407E-A947-70E740481C1C}">
                <a14:useLocalDpi xmlns:a14="http://schemas.microsoft.com/office/drawing/2010/main" val="0"/>
              </a:ext>
            </a:extLst>
          </a:blip>
          <a:srcRect/>
          <a:stretch>
            <a:fillRect/>
          </a:stretch>
        </p:blipFill>
        <p:spPr bwMode="auto">
          <a:xfrm>
            <a:off x="8492001" y="2378647"/>
            <a:ext cx="3339443" cy="3118903"/>
          </a:xfrm>
          <a:prstGeom prst="rect">
            <a:avLst/>
          </a:prstGeom>
          <a:noFill/>
          <a:ln>
            <a:noFill/>
          </a:ln>
          <a:extLst/>
        </p:spPr>
      </p:pic>
    </p:spTree>
    <p:extLst>
      <p:ext uri="{BB962C8B-B14F-4D97-AF65-F5344CB8AC3E}">
        <p14:creationId xmlns:p14="http://schemas.microsoft.com/office/powerpoint/2010/main" val="331063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测温目标</a:t>
            </a:r>
            <a:r>
              <a:rPr lang="en-US" altLang="zh-CN" dirty="0" smtClean="0"/>
              <a:t>-</a:t>
            </a:r>
            <a:r>
              <a:rPr lang="zh-CN" altLang="en-US" dirty="0" smtClean="0"/>
              <a:t>馈线柜，变压器室</a:t>
            </a:r>
            <a:endParaRPr lang="zh-CN" altLang="en-US" dirty="0"/>
          </a:p>
        </p:txBody>
      </p:sp>
      <p:sp>
        <p:nvSpPr>
          <p:cNvPr id="6" name="文本框 5"/>
          <p:cNvSpPr txBox="1"/>
          <p:nvPr/>
        </p:nvSpPr>
        <p:spPr>
          <a:xfrm>
            <a:off x="7801582" y="1011677"/>
            <a:ext cx="3910519" cy="458459"/>
          </a:xfrm>
          <a:prstGeom prst="rect">
            <a:avLst/>
          </a:prstGeom>
          <a:noFill/>
        </p:spPr>
        <p:txBody>
          <a:bodyPr wrap="square" rtlCol="0">
            <a:spAutoFit/>
          </a:bodyPr>
          <a:lstStyle/>
          <a:p>
            <a:pPr>
              <a:lnSpc>
                <a:spcPct val="150000"/>
              </a:lnSpc>
            </a:pPr>
            <a:r>
              <a:rPr lang="zh-CN" altLang="zh-CN" dirty="0"/>
              <a:t>具体测温目标：馈线柜电缆</a:t>
            </a:r>
            <a:r>
              <a:rPr lang="zh-CN" altLang="zh-CN" dirty="0" smtClean="0"/>
              <a:t>触头</a:t>
            </a:r>
            <a:endParaRPr lang="zh-CN" altLang="zh-CN" dirty="0"/>
          </a:p>
        </p:txBody>
      </p:sp>
      <p:pic>
        <p:nvPicPr>
          <p:cNvPr id="5" name="图片 4"/>
          <p:cNvPicPr/>
          <p:nvPr/>
        </p:nvPicPr>
        <p:blipFill>
          <a:blip r:embed="rId3" cstate="print">
            <a:extLst>
              <a:ext uri="{28A0092B-C50C-407E-A947-70E740481C1C}">
                <a14:useLocalDpi xmlns:a14="http://schemas.microsoft.com/office/drawing/2010/main" val="0"/>
              </a:ext>
            </a:extLst>
          </a:blip>
          <a:stretch>
            <a:fillRect/>
          </a:stretch>
        </p:blipFill>
        <p:spPr>
          <a:xfrm>
            <a:off x="899891" y="1011677"/>
            <a:ext cx="3371025" cy="3018155"/>
          </a:xfrm>
          <a:prstGeom prst="rect">
            <a:avLst/>
          </a:prstGeom>
        </p:spPr>
      </p:pic>
      <p:pic>
        <p:nvPicPr>
          <p:cNvPr id="7" name="图片 6"/>
          <p:cNvPicPr/>
          <p:nvPr/>
        </p:nvPicPr>
        <p:blipFill>
          <a:blip r:embed="rId4" cstate="print">
            <a:extLst>
              <a:ext uri="{28A0092B-C50C-407E-A947-70E740481C1C}">
                <a14:useLocalDpi xmlns:a14="http://schemas.microsoft.com/office/drawing/2010/main" val="0"/>
              </a:ext>
            </a:extLst>
          </a:blip>
          <a:stretch>
            <a:fillRect/>
          </a:stretch>
        </p:blipFill>
        <p:spPr>
          <a:xfrm>
            <a:off x="4270915" y="1011677"/>
            <a:ext cx="3202229" cy="3018155"/>
          </a:xfrm>
          <a:prstGeom prst="rect">
            <a:avLst/>
          </a:prstGeom>
        </p:spPr>
      </p:pic>
      <p:pic>
        <p:nvPicPr>
          <p:cNvPr id="8" name="图片 7"/>
          <p:cNvPicPr/>
          <p:nvPr/>
        </p:nvPicPr>
        <p:blipFill>
          <a:blip r:embed="rId5" cstate="print">
            <a:extLst>
              <a:ext uri="{28A0092B-C50C-407E-A947-70E740481C1C}">
                <a14:useLocalDpi xmlns:a14="http://schemas.microsoft.com/office/drawing/2010/main" val="0"/>
              </a:ext>
            </a:extLst>
          </a:blip>
          <a:stretch>
            <a:fillRect/>
          </a:stretch>
        </p:blipFill>
        <p:spPr>
          <a:xfrm>
            <a:off x="899890" y="4029832"/>
            <a:ext cx="3371024" cy="2423356"/>
          </a:xfrm>
          <a:prstGeom prst="rect">
            <a:avLst/>
          </a:prstGeom>
        </p:spPr>
      </p:pic>
      <p:pic>
        <p:nvPicPr>
          <p:cNvPr id="9" name="图片 8"/>
          <p:cNvPicPr/>
          <p:nvPr/>
        </p:nvPicPr>
        <p:blipFill>
          <a:blip r:embed="rId6" cstate="print">
            <a:extLst>
              <a:ext uri="{28A0092B-C50C-407E-A947-70E740481C1C}">
                <a14:useLocalDpi xmlns:a14="http://schemas.microsoft.com/office/drawing/2010/main" val="0"/>
              </a:ext>
            </a:extLst>
          </a:blip>
          <a:stretch>
            <a:fillRect/>
          </a:stretch>
        </p:blipFill>
        <p:spPr>
          <a:xfrm>
            <a:off x="4270914" y="4029832"/>
            <a:ext cx="3202230" cy="2423356"/>
          </a:xfrm>
          <a:prstGeom prst="rect">
            <a:avLst/>
          </a:prstGeom>
        </p:spPr>
      </p:pic>
      <p:sp>
        <p:nvSpPr>
          <p:cNvPr id="3" name="矩形 2"/>
          <p:cNvSpPr/>
          <p:nvPr/>
        </p:nvSpPr>
        <p:spPr>
          <a:xfrm>
            <a:off x="7473144" y="4225775"/>
            <a:ext cx="3856495" cy="873957"/>
          </a:xfrm>
          <a:prstGeom prst="rect">
            <a:avLst/>
          </a:prstGeom>
        </p:spPr>
        <p:txBody>
          <a:bodyPr wrap="square">
            <a:spAutoFit/>
          </a:bodyPr>
          <a:lstStyle/>
          <a:p>
            <a:pPr indent="304800" algn="just">
              <a:lnSpc>
                <a:spcPct val="150000"/>
              </a:lnSpc>
              <a:spcAft>
                <a:spcPts val="0"/>
              </a:spcAft>
            </a:pPr>
            <a:r>
              <a:rPr lang="zh-CN" altLang="zh-CN" dirty="0"/>
              <a:t>具体测温目标：变压室内电缆触头（强需求，且空间大，易安装）</a:t>
            </a:r>
          </a:p>
        </p:txBody>
      </p:sp>
    </p:spTree>
    <p:extLst>
      <p:ext uri="{BB962C8B-B14F-4D97-AF65-F5344CB8AC3E}">
        <p14:creationId xmlns:p14="http://schemas.microsoft.com/office/powerpoint/2010/main" val="398637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测温目标</a:t>
            </a:r>
            <a:r>
              <a:rPr lang="en-US" altLang="zh-CN" dirty="0" smtClean="0"/>
              <a:t>-</a:t>
            </a:r>
            <a:r>
              <a:rPr lang="zh-CN" altLang="en-US" dirty="0" smtClean="0"/>
              <a:t>变电站汇控柜</a:t>
            </a:r>
            <a:endParaRPr lang="zh-CN" altLang="en-US" dirty="0"/>
          </a:p>
        </p:txBody>
      </p:sp>
      <p:pic>
        <p:nvPicPr>
          <p:cNvPr id="4" name="图片 3"/>
          <p:cNvPicPr/>
          <p:nvPr/>
        </p:nvPicPr>
        <p:blipFill>
          <a:blip r:embed="rId3" cstate="print">
            <a:extLst>
              <a:ext uri="{28A0092B-C50C-407E-A947-70E740481C1C}">
                <a14:useLocalDpi xmlns:a14="http://schemas.microsoft.com/office/drawing/2010/main" val="0"/>
              </a:ext>
            </a:extLst>
          </a:blip>
          <a:stretch>
            <a:fillRect/>
          </a:stretch>
        </p:blipFill>
        <p:spPr>
          <a:xfrm>
            <a:off x="899892" y="1052783"/>
            <a:ext cx="2980732" cy="5024631"/>
          </a:xfrm>
          <a:prstGeom prst="rect">
            <a:avLst/>
          </a:prstGeom>
        </p:spPr>
      </p:pic>
      <p:pic>
        <p:nvPicPr>
          <p:cNvPr id="5" name="图片 4"/>
          <p:cNvPicPr/>
          <p:nvPr/>
        </p:nvPicPr>
        <p:blipFill>
          <a:blip r:embed="rId4" cstate="print">
            <a:extLst>
              <a:ext uri="{28A0092B-C50C-407E-A947-70E740481C1C}">
                <a14:useLocalDpi xmlns:a14="http://schemas.microsoft.com/office/drawing/2010/main" val="0"/>
              </a:ext>
            </a:extLst>
          </a:blip>
          <a:stretch>
            <a:fillRect/>
          </a:stretch>
        </p:blipFill>
        <p:spPr>
          <a:xfrm>
            <a:off x="3880623" y="1052782"/>
            <a:ext cx="2932771" cy="5024631"/>
          </a:xfrm>
          <a:prstGeom prst="rect">
            <a:avLst/>
          </a:prstGeom>
        </p:spPr>
      </p:pic>
      <p:sp>
        <p:nvSpPr>
          <p:cNvPr id="6" name="文本框 5"/>
          <p:cNvSpPr txBox="1"/>
          <p:nvPr/>
        </p:nvSpPr>
        <p:spPr>
          <a:xfrm>
            <a:off x="7344382" y="1052782"/>
            <a:ext cx="3910519" cy="3139321"/>
          </a:xfrm>
          <a:prstGeom prst="rect">
            <a:avLst/>
          </a:prstGeom>
          <a:noFill/>
        </p:spPr>
        <p:txBody>
          <a:bodyPr wrap="square" rtlCol="0">
            <a:spAutoFit/>
          </a:bodyPr>
          <a:lstStyle/>
          <a:p>
            <a:r>
              <a:rPr lang="zh-CN" altLang="zh-CN" dirty="0"/>
              <a:t>具体测温目标</a:t>
            </a:r>
            <a:r>
              <a:rPr lang="zh-CN" altLang="zh-CN" dirty="0" smtClean="0"/>
              <a:t>：</a:t>
            </a:r>
            <a:endParaRPr lang="en-US" altLang="zh-CN" dirty="0" smtClean="0"/>
          </a:p>
          <a:p>
            <a:endParaRPr lang="en-US" altLang="zh-CN" dirty="0" smtClean="0"/>
          </a:p>
          <a:p>
            <a:pPr marL="285750" indent="-285750">
              <a:buFont typeface="Wingdings" panose="05000000000000000000" pitchFamily="2" charset="2"/>
              <a:buChar char="l"/>
            </a:pPr>
            <a:r>
              <a:rPr lang="en-US" altLang="zh-CN" dirty="0" smtClean="0"/>
              <a:t>9 </a:t>
            </a:r>
            <a:r>
              <a:rPr lang="zh-CN" altLang="zh-CN" dirty="0"/>
              <a:t>号红外相机：微型双视红外摄相机，安装在控制柜背面左侧门正对继电器位置，巡视继电器进出线有无松动，接头处温度是否正常；</a:t>
            </a:r>
          </a:p>
          <a:p>
            <a:pPr marL="285750" indent="-285750">
              <a:buFont typeface="Wingdings" panose="05000000000000000000" pitchFamily="2" charset="2"/>
              <a:buChar char="l"/>
            </a:pPr>
            <a:r>
              <a:rPr lang="en-US" altLang="zh-CN" dirty="0"/>
              <a:t>10 </a:t>
            </a:r>
            <a:r>
              <a:rPr lang="zh-CN" altLang="zh-CN" dirty="0"/>
              <a:t>号红外相机：微型双视红外摄相机，安装在控制柜背面左侧门正对交流电源总空开位置，巡视总空开进出线有无松动，接头处温度是否正常</a:t>
            </a:r>
            <a:r>
              <a:rPr lang="zh-CN" altLang="zh-CN" dirty="0" smtClean="0"/>
              <a:t>。</a:t>
            </a:r>
            <a:endParaRPr lang="zh-CN" altLang="zh-CN" dirty="0"/>
          </a:p>
        </p:txBody>
      </p:sp>
    </p:spTree>
    <p:extLst>
      <p:ext uri="{BB962C8B-B14F-4D97-AF65-F5344CB8AC3E}">
        <p14:creationId xmlns:p14="http://schemas.microsoft.com/office/powerpoint/2010/main" val="325674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测温目标</a:t>
            </a:r>
            <a:r>
              <a:rPr lang="en-US" altLang="zh-CN" dirty="0" smtClean="0"/>
              <a:t>-</a:t>
            </a:r>
            <a:r>
              <a:rPr lang="zh-CN" altLang="en-US" dirty="0" smtClean="0"/>
              <a:t>配电房环网柜</a:t>
            </a:r>
            <a:endParaRPr lang="zh-CN" altLang="en-US" dirty="0"/>
          </a:p>
        </p:txBody>
      </p:sp>
      <p:sp>
        <p:nvSpPr>
          <p:cNvPr id="4" name="文本框 3"/>
          <p:cNvSpPr txBox="1"/>
          <p:nvPr/>
        </p:nvSpPr>
        <p:spPr>
          <a:xfrm>
            <a:off x="6586100" y="943554"/>
            <a:ext cx="4786008" cy="874407"/>
          </a:xfrm>
          <a:prstGeom prst="rect">
            <a:avLst/>
          </a:prstGeom>
          <a:noFill/>
        </p:spPr>
        <p:txBody>
          <a:bodyPr wrap="square" rtlCol="0">
            <a:spAutoFit/>
          </a:bodyPr>
          <a:lstStyle/>
          <a:p>
            <a:pPr>
              <a:lnSpc>
                <a:spcPct val="150000"/>
              </a:lnSpc>
            </a:pPr>
            <a:r>
              <a:rPr lang="zh-CN" altLang="zh-CN" dirty="0"/>
              <a:t>卡片机安装位置：最下面一层的电缆室监测电缆</a:t>
            </a:r>
            <a:r>
              <a:rPr lang="zh-CN" altLang="zh-CN" dirty="0" smtClean="0"/>
              <a:t>触</a:t>
            </a:r>
            <a:endParaRPr lang="en-US" altLang="zh-CN" dirty="0">
              <a:latin typeface="+mn-ea"/>
            </a:endParaRPr>
          </a:p>
        </p:txBody>
      </p:sp>
      <p:pic>
        <p:nvPicPr>
          <p:cNvPr id="5" name="图片 4"/>
          <p:cNvPicPr/>
          <p:nvPr/>
        </p:nvPicPr>
        <p:blipFill>
          <a:blip r:embed="rId2">
            <a:extLst>
              <a:ext uri="{28A0092B-C50C-407E-A947-70E740481C1C}">
                <a14:useLocalDpi xmlns:a14="http://schemas.microsoft.com/office/drawing/2010/main" val="0"/>
              </a:ext>
            </a:extLst>
          </a:blip>
          <a:stretch>
            <a:fillRect/>
          </a:stretch>
        </p:blipFill>
        <p:spPr>
          <a:xfrm>
            <a:off x="899892" y="943554"/>
            <a:ext cx="4118157" cy="5509633"/>
          </a:xfrm>
          <a:prstGeom prst="rect">
            <a:avLst/>
          </a:prstGeom>
        </p:spPr>
      </p:pic>
    </p:spTree>
    <p:extLst>
      <p:ext uri="{BB962C8B-B14F-4D97-AF65-F5344CB8AC3E}">
        <p14:creationId xmlns:p14="http://schemas.microsoft.com/office/powerpoint/2010/main" val="324307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测温目标</a:t>
            </a:r>
            <a:r>
              <a:rPr lang="en-US" altLang="zh-CN" dirty="0" smtClean="0"/>
              <a:t>-</a:t>
            </a:r>
            <a:r>
              <a:rPr lang="zh-CN" altLang="en-US" dirty="0" smtClean="0"/>
              <a:t>低压配电房电容柜</a:t>
            </a:r>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1039774" y="1026445"/>
            <a:ext cx="4245904" cy="5173632"/>
          </a:xfrm>
          <a:prstGeom prst="rect">
            <a:avLst/>
          </a:prstGeom>
        </p:spPr>
      </p:pic>
      <p:sp>
        <p:nvSpPr>
          <p:cNvPr id="6" name="文本框 5"/>
          <p:cNvSpPr txBox="1"/>
          <p:nvPr/>
        </p:nvSpPr>
        <p:spPr>
          <a:xfrm>
            <a:off x="6452285" y="1026445"/>
            <a:ext cx="4786008" cy="1200329"/>
          </a:xfrm>
          <a:prstGeom prst="rect">
            <a:avLst/>
          </a:prstGeom>
          <a:noFill/>
        </p:spPr>
        <p:txBody>
          <a:bodyPr wrap="square" rtlCol="0">
            <a:spAutoFit/>
          </a:bodyPr>
          <a:lstStyle/>
          <a:p>
            <a:r>
              <a:rPr lang="zh-CN" altLang="zh-CN" dirty="0"/>
              <a:t>卡片机安装位置：柜门内侧监测开关接头。</a:t>
            </a:r>
          </a:p>
          <a:p>
            <a:endParaRPr lang="en-US" altLang="zh-CN" dirty="0" smtClean="0"/>
          </a:p>
          <a:p>
            <a:r>
              <a:rPr lang="zh-CN" altLang="zh-CN" dirty="0" smtClean="0"/>
              <a:t>需求</a:t>
            </a:r>
            <a:r>
              <a:rPr lang="zh-CN" altLang="zh-CN" dirty="0"/>
              <a:t>：冶金能源等用电大户，用电负载多，低压电容柜电流容易过大温升异常引发事故。</a:t>
            </a:r>
          </a:p>
        </p:txBody>
      </p:sp>
    </p:spTree>
    <p:extLst>
      <p:ext uri="{BB962C8B-B14F-4D97-AF65-F5344CB8AC3E}">
        <p14:creationId xmlns:p14="http://schemas.microsoft.com/office/powerpoint/2010/main" val="3466734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实际效果图</a:t>
            </a:r>
            <a:endParaRPr lang="zh-CN" altLang="en-US" dirty="0"/>
          </a:p>
        </p:txBody>
      </p:sp>
      <p:pic>
        <p:nvPicPr>
          <p:cNvPr id="5" name="图片 4" descr="image06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442" y="1348887"/>
            <a:ext cx="2876550" cy="2599055"/>
          </a:xfrm>
          <a:prstGeom prst="rect">
            <a:avLst/>
          </a:prstGeom>
          <a:noFill/>
          <a:ln>
            <a:noFill/>
          </a:ln>
          <a:extLst/>
        </p:spPr>
      </p:pic>
      <p:pic>
        <p:nvPicPr>
          <p:cNvPr id="6" name="图片 5" descr="image0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042" y="3947942"/>
            <a:ext cx="2901950" cy="2607945"/>
          </a:xfrm>
          <a:prstGeom prst="rect">
            <a:avLst/>
          </a:prstGeom>
          <a:noFill/>
          <a:ln>
            <a:noFill/>
          </a:ln>
          <a:extLst/>
        </p:spPr>
      </p:pic>
      <p:pic>
        <p:nvPicPr>
          <p:cNvPr id="7" name="图片 6" descr="image065"/>
          <p:cNvPicPr/>
          <p:nvPr/>
        </p:nvPicPr>
        <p:blipFill>
          <a:blip r:embed="rId5">
            <a:extLst>
              <a:ext uri="{28A0092B-C50C-407E-A947-70E740481C1C}">
                <a14:useLocalDpi xmlns:a14="http://schemas.microsoft.com/office/drawing/2010/main" val="0"/>
              </a:ext>
            </a:extLst>
          </a:blip>
          <a:srcRect/>
          <a:stretch>
            <a:fillRect/>
          </a:stretch>
        </p:blipFill>
        <p:spPr bwMode="auto">
          <a:xfrm>
            <a:off x="4252370" y="1348887"/>
            <a:ext cx="2921000" cy="2620010"/>
          </a:xfrm>
          <a:prstGeom prst="rect">
            <a:avLst/>
          </a:prstGeom>
          <a:noFill/>
          <a:ln>
            <a:noFill/>
          </a:ln>
          <a:extLst/>
        </p:spPr>
      </p:pic>
      <p:pic>
        <p:nvPicPr>
          <p:cNvPr id="8" name="图片 7" descr="image066"/>
          <p:cNvPicPr/>
          <p:nvPr/>
        </p:nvPicPr>
        <p:blipFill>
          <a:blip r:embed="rId6">
            <a:extLst>
              <a:ext uri="{28A0092B-C50C-407E-A947-70E740481C1C}">
                <a14:useLocalDpi xmlns:a14="http://schemas.microsoft.com/office/drawing/2010/main" val="0"/>
              </a:ext>
            </a:extLst>
          </a:blip>
          <a:srcRect/>
          <a:stretch>
            <a:fillRect/>
          </a:stretch>
        </p:blipFill>
        <p:spPr bwMode="auto">
          <a:xfrm>
            <a:off x="4252370" y="3968898"/>
            <a:ext cx="2921000" cy="2586990"/>
          </a:xfrm>
          <a:prstGeom prst="rect">
            <a:avLst/>
          </a:prstGeom>
          <a:noFill/>
          <a:ln>
            <a:noFill/>
          </a:ln>
          <a:extLst/>
        </p:spPr>
      </p:pic>
      <p:pic>
        <p:nvPicPr>
          <p:cNvPr id="10" name="图片 9"/>
          <p:cNvPicPr>
            <a:picLocks noChangeAspect="1"/>
          </p:cNvPicPr>
          <p:nvPr/>
        </p:nvPicPr>
        <p:blipFill>
          <a:blip r:embed="rId7"/>
          <a:stretch>
            <a:fillRect/>
          </a:stretch>
        </p:blipFill>
        <p:spPr>
          <a:xfrm>
            <a:off x="7824748" y="3903359"/>
            <a:ext cx="3606767" cy="2652528"/>
          </a:xfrm>
          <a:prstGeom prst="rect">
            <a:avLst/>
          </a:prstGeom>
        </p:spPr>
      </p:pic>
      <p:pic>
        <p:nvPicPr>
          <p:cNvPr id="11" name="图片 10"/>
          <p:cNvPicPr>
            <a:picLocks noChangeAspect="1"/>
          </p:cNvPicPr>
          <p:nvPr/>
        </p:nvPicPr>
        <p:blipFill>
          <a:blip r:embed="rId8"/>
          <a:stretch>
            <a:fillRect/>
          </a:stretch>
        </p:blipFill>
        <p:spPr>
          <a:xfrm>
            <a:off x="7824748" y="1348887"/>
            <a:ext cx="3606767" cy="2620010"/>
          </a:xfrm>
          <a:prstGeom prst="rect">
            <a:avLst/>
          </a:prstGeom>
        </p:spPr>
      </p:pic>
      <p:sp>
        <p:nvSpPr>
          <p:cNvPr id="13" name="文本框 12"/>
          <p:cNvSpPr txBox="1"/>
          <p:nvPr/>
        </p:nvSpPr>
        <p:spPr>
          <a:xfrm>
            <a:off x="899892" y="821322"/>
            <a:ext cx="2255903" cy="507831"/>
          </a:xfrm>
          <a:prstGeom prst="rect">
            <a:avLst/>
          </a:prstGeom>
          <a:noFill/>
        </p:spPr>
        <p:txBody>
          <a:bodyPr wrap="square" rtlCol="0">
            <a:spAutoFit/>
          </a:bodyPr>
          <a:lstStyle/>
          <a:p>
            <a:pPr>
              <a:lnSpc>
                <a:spcPct val="150000"/>
              </a:lnSpc>
            </a:pPr>
            <a:r>
              <a:rPr lang="zh-CN" altLang="en-US" dirty="0" smtClean="0"/>
              <a:t>螺丝接头及红外效果</a:t>
            </a:r>
            <a:endParaRPr lang="en-US" altLang="zh-CN" dirty="0">
              <a:latin typeface="+mn-ea"/>
            </a:endParaRPr>
          </a:p>
        </p:txBody>
      </p:sp>
      <p:sp>
        <p:nvSpPr>
          <p:cNvPr id="14" name="文本框 13"/>
          <p:cNvSpPr txBox="1"/>
          <p:nvPr/>
        </p:nvSpPr>
        <p:spPr>
          <a:xfrm>
            <a:off x="4453414" y="841055"/>
            <a:ext cx="2719956" cy="507831"/>
          </a:xfrm>
          <a:prstGeom prst="rect">
            <a:avLst/>
          </a:prstGeom>
          <a:noFill/>
        </p:spPr>
        <p:txBody>
          <a:bodyPr wrap="square" rtlCol="0">
            <a:spAutoFit/>
          </a:bodyPr>
          <a:lstStyle/>
          <a:p>
            <a:pPr>
              <a:lnSpc>
                <a:spcPct val="150000"/>
              </a:lnSpc>
            </a:pPr>
            <a:r>
              <a:rPr lang="zh-CN" altLang="en-US" dirty="0"/>
              <a:t>断路器</a:t>
            </a:r>
            <a:r>
              <a:rPr lang="zh-CN" altLang="en-US" dirty="0" smtClean="0"/>
              <a:t>接头及红外效果</a:t>
            </a:r>
            <a:endParaRPr lang="en-US" altLang="zh-CN" dirty="0">
              <a:latin typeface="+mn-ea"/>
            </a:endParaRPr>
          </a:p>
        </p:txBody>
      </p:sp>
      <p:sp>
        <p:nvSpPr>
          <p:cNvPr id="15" name="文本框 14"/>
          <p:cNvSpPr txBox="1"/>
          <p:nvPr/>
        </p:nvSpPr>
        <p:spPr>
          <a:xfrm>
            <a:off x="8386078" y="841055"/>
            <a:ext cx="2719956" cy="507831"/>
          </a:xfrm>
          <a:prstGeom prst="rect">
            <a:avLst/>
          </a:prstGeom>
          <a:noFill/>
        </p:spPr>
        <p:txBody>
          <a:bodyPr wrap="square" rtlCol="0">
            <a:spAutoFit/>
          </a:bodyPr>
          <a:lstStyle/>
          <a:p>
            <a:pPr>
              <a:lnSpc>
                <a:spcPct val="150000"/>
              </a:lnSpc>
            </a:pPr>
            <a:r>
              <a:rPr lang="zh-CN" altLang="en-US" dirty="0" smtClean="0"/>
              <a:t>汇控柜继电器及红外效果</a:t>
            </a:r>
            <a:endParaRPr lang="en-US" altLang="zh-CN" dirty="0">
              <a:latin typeface="+mn-ea"/>
            </a:endParaRPr>
          </a:p>
        </p:txBody>
      </p:sp>
    </p:spTree>
    <p:extLst>
      <p:ext uri="{BB962C8B-B14F-4D97-AF65-F5344CB8AC3E}">
        <p14:creationId xmlns:p14="http://schemas.microsoft.com/office/powerpoint/2010/main" val="204547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3748776" y="640796"/>
            <a:ext cx="4708999" cy="220413"/>
          </a:xfrm>
          <a:prstGeom prst="rect">
            <a:avLst/>
          </a:prstGeom>
        </p:spPr>
        <p:txBody>
          <a:bodyPr>
            <a:noAutofit/>
          </a:bodyPr>
          <a:lstStyle/>
          <a:p>
            <a:r>
              <a:rPr lang="zh-CN" altLang="en-US" sz="2400" dirty="0" smtClean="0"/>
              <a:t>安徽某变电站</a:t>
            </a:r>
            <a:r>
              <a:rPr lang="zh-CN" altLang="en-US" sz="2400" dirty="0" smtClean="0"/>
              <a:t>配电柜</a:t>
            </a:r>
            <a:r>
              <a:rPr lang="zh-CN" altLang="en-US" sz="2400" dirty="0"/>
              <a:t>测温项目</a:t>
            </a:r>
          </a:p>
        </p:txBody>
      </p:sp>
      <p:sp>
        <p:nvSpPr>
          <p:cNvPr id="2" name="矩形 1"/>
          <p:cNvSpPr/>
          <p:nvPr/>
        </p:nvSpPr>
        <p:spPr>
          <a:xfrm>
            <a:off x="515938" y="1187503"/>
            <a:ext cx="7688894" cy="5262979"/>
          </a:xfrm>
          <a:prstGeom prst="rect">
            <a:avLst/>
          </a:prstGeom>
        </p:spPr>
        <p:txBody>
          <a:bodyPr wrap="square">
            <a:spAutoFit/>
          </a:bodyPr>
          <a:lstStyle/>
          <a:p>
            <a:pPr>
              <a:lnSpc>
                <a:spcPct val="150000"/>
              </a:lnSpc>
              <a:defRPr/>
            </a:pP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项目情况</a:t>
            </a:r>
            <a:r>
              <a:rPr lang="en-US" altLang="zh-CN" sz="1400" b="1"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lvl="0">
              <a:lnSpc>
                <a:spcPct val="150000"/>
              </a:lnSpc>
              <a:defRPr/>
            </a:pPr>
            <a:r>
              <a:rPr lang="zh-CN" altLang="en-US" sz="1400" dirty="0" smtClean="0">
                <a:latin typeface="微软雅黑" panose="020B0503020204020204" pitchFamily="34" charset="-122"/>
                <a:ea typeface="微软雅黑" panose="020B0503020204020204" pitchFamily="34" charset="-122"/>
              </a:rPr>
              <a:t>现阶段</a:t>
            </a:r>
            <a:r>
              <a:rPr lang="zh-CN" altLang="en-US" sz="1400" dirty="0">
                <a:latin typeface="微软雅黑" panose="020B0503020204020204" pitchFamily="34" charset="-122"/>
                <a:ea typeface="微软雅黑" panose="020B0503020204020204" pitchFamily="34" charset="-122"/>
              </a:rPr>
              <a:t>传统的变电站高压柜、企业配电房等电力设施的设备运维巡检工作中，普遍存在：主网、配网的端子箱、保护屏、开关柜、配电柜等大电流回路端子因触头松动造成温度升高引发重大事故的安全隐患，急需更加可靠的的在线温度检测系统解决人工巡检工作量大、效率低的问题</a:t>
            </a:r>
            <a:r>
              <a:rPr lang="zh-CN" altLang="en-US" sz="1400" dirty="0" smtClean="0">
                <a:latin typeface="微软雅黑" panose="020B0503020204020204" pitchFamily="34" charset="-122"/>
                <a:ea typeface="微软雅黑" panose="020B0503020204020204" pitchFamily="34" charset="-122"/>
              </a:rPr>
              <a:t>；</a:t>
            </a:r>
          </a:p>
          <a:p>
            <a:pPr>
              <a:lnSpc>
                <a:spcPct val="150000"/>
              </a:lnSpc>
              <a:defRPr/>
            </a:pP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客户需求</a:t>
            </a:r>
            <a:r>
              <a:rPr lang="en-US" altLang="zh-CN" sz="1400" b="1"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lvl="0">
              <a:lnSpc>
                <a:spcPct val="150000"/>
              </a:lnSpc>
              <a:defRPr/>
            </a:pPr>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、配电柜</a:t>
            </a:r>
            <a:r>
              <a:rPr lang="zh-CN" altLang="en-US" sz="1400" dirty="0">
                <a:latin typeface="微软雅黑" panose="020B0503020204020204" pitchFamily="34" charset="-122"/>
                <a:ea typeface="微软雅黑" panose="020B0503020204020204" pitchFamily="34" charset="-122"/>
              </a:rPr>
              <a:t>内触头区域缺陷可视化</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lvl="0">
              <a:lnSpc>
                <a:spcPct val="150000"/>
              </a:lnSpc>
              <a:defRPr/>
            </a:pP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、在线</a:t>
            </a:r>
            <a:r>
              <a:rPr lang="zh-CN" altLang="en-US" sz="1400" dirty="0">
                <a:latin typeface="微软雅黑" panose="020B0503020204020204" pitchFamily="34" charset="-122"/>
                <a:ea typeface="微软雅黑" panose="020B0503020204020204" pitchFamily="34" charset="-122"/>
              </a:rPr>
              <a:t>实时温度</a:t>
            </a:r>
            <a:r>
              <a:rPr lang="zh-CN" altLang="en-US" sz="1400" dirty="0" smtClean="0">
                <a:latin typeface="微软雅黑" panose="020B0503020204020204" pitchFamily="34" charset="-122"/>
                <a:ea typeface="微软雅黑" panose="020B0503020204020204" pitchFamily="34" charset="-122"/>
              </a:rPr>
              <a:t>监测</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lvl="0">
              <a:lnSpc>
                <a:spcPct val="150000"/>
              </a:lnSpc>
              <a:defRPr/>
            </a:pP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、设备</a:t>
            </a:r>
            <a:r>
              <a:rPr lang="zh-CN" altLang="en-US" sz="1400" dirty="0">
                <a:latin typeface="微软雅黑" panose="020B0503020204020204" pitchFamily="34" charset="-122"/>
                <a:ea typeface="微软雅黑" panose="020B0503020204020204" pitchFamily="34" charset="-122"/>
              </a:rPr>
              <a:t>具备高稳定性，在柜内高压等复杂环境下可正常运行；</a:t>
            </a:r>
          </a:p>
          <a:p>
            <a:pPr>
              <a:lnSpc>
                <a:spcPct val="150000"/>
              </a:lnSpc>
              <a:defRPr/>
            </a:pP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热成像价值</a:t>
            </a:r>
            <a:r>
              <a:rPr lang="en-US" altLang="zh-CN" sz="1400" b="1"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342900" lvl="0" indent="-342900">
              <a:lnSpc>
                <a:spcPct val="150000"/>
              </a:lnSpc>
              <a:buFont typeface="+mj-ea"/>
              <a:buAutoNum type="circleNumDbPlain"/>
              <a:defRPr/>
            </a:pPr>
            <a:r>
              <a:rPr lang="zh-CN" altLang="en-US" sz="1400" b="1" dirty="0" smtClean="0">
                <a:latin typeface="微软雅黑" panose="020B0503020204020204" pitchFamily="34" charset="-122"/>
                <a:ea typeface="微软雅黑" panose="020B0503020204020204" pitchFamily="34" charset="-122"/>
              </a:rPr>
              <a:t>实现</a:t>
            </a:r>
            <a:r>
              <a:rPr lang="zh-CN" altLang="en-US" sz="1400" b="1" dirty="0">
                <a:latin typeface="微软雅黑" panose="020B0503020204020204" pitchFamily="34" charset="-122"/>
                <a:ea typeface="微软雅黑" panose="020B0503020204020204" pitchFamily="34" charset="-122"/>
              </a:rPr>
              <a:t>高压配电柜内部非接触、实时、可视化温度监测；</a:t>
            </a:r>
          </a:p>
          <a:p>
            <a:pPr marL="342900" lvl="0" indent="-342900">
              <a:lnSpc>
                <a:spcPct val="150000"/>
              </a:lnSpc>
              <a:buFont typeface="+mj-ea"/>
              <a:buAutoNum type="circleNumDbPlain"/>
              <a:defRPr/>
            </a:pPr>
            <a:r>
              <a:rPr lang="en-US" altLang="zh-CN" sz="1400" b="1" dirty="0">
                <a:latin typeface="微软雅黑" panose="020B0503020204020204" pitchFamily="34" charset="-122"/>
                <a:ea typeface="微软雅黑" panose="020B0503020204020204" pitchFamily="34" charset="-122"/>
              </a:rPr>
              <a:t>2mm</a:t>
            </a:r>
            <a:r>
              <a:rPr lang="zh-CN" altLang="en-US" sz="1400" b="1" dirty="0">
                <a:latin typeface="微软雅黑" panose="020B0503020204020204" pitchFamily="34" charset="-122"/>
                <a:ea typeface="微软雅黑" panose="020B0503020204020204" pitchFamily="34" charset="-122"/>
              </a:rPr>
              <a:t>热成像卡片机具有</a:t>
            </a:r>
            <a:r>
              <a:rPr lang="en-US" altLang="zh-CN" sz="1400" b="1" dirty="0">
                <a:latin typeface="微软雅黑" panose="020B0503020204020204" pitchFamily="34" charset="-122"/>
                <a:ea typeface="微软雅黑" panose="020B0503020204020204" pitchFamily="34" charset="-122"/>
              </a:rPr>
              <a:t>90°</a:t>
            </a:r>
            <a:r>
              <a:rPr lang="zh-CN" altLang="en-US" sz="1400" b="1" dirty="0">
                <a:latin typeface="微软雅黑" panose="020B0503020204020204" pitchFamily="34" charset="-122"/>
                <a:ea typeface="微软雅黑" panose="020B0503020204020204" pitchFamily="34" charset="-122"/>
              </a:rPr>
              <a:t>视场角，可实现柜内广域覆盖；</a:t>
            </a:r>
          </a:p>
          <a:p>
            <a:pPr marL="342900" lvl="0" indent="-342900">
              <a:lnSpc>
                <a:spcPct val="150000"/>
              </a:lnSpc>
              <a:buFont typeface="+mj-ea"/>
              <a:buAutoNum type="circleNumDbPlain"/>
              <a:defRPr/>
            </a:pPr>
            <a:r>
              <a:rPr lang="zh-CN" altLang="en-US" sz="1400" b="1" dirty="0">
                <a:latin typeface="微软雅黑" panose="020B0503020204020204" pitchFamily="34" charset="-122"/>
                <a:ea typeface="微软雅黑" panose="020B0503020204020204" pitchFamily="34" charset="-122"/>
              </a:rPr>
              <a:t>温度异常报警准确，减少人员巡检压力，提升运维效率；</a:t>
            </a:r>
          </a:p>
          <a:p>
            <a:pPr marL="342900" lvl="0" indent="-342900">
              <a:lnSpc>
                <a:spcPct val="150000"/>
              </a:lnSpc>
              <a:buFont typeface="+mj-ea"/>
              <a:buAutoNum type="circleNumDbPlain"/>
              <a:defRPr/>
            </a:pPr>
            <a:r>
              <a:rPr lang="zh-CN" altLang="en-US" sz="1400" b="1" dirty="0">
                <a:latin typeface="微软雅黑" panose="020B0503020204020204" pitchFamily="34" charset="-122"/>
                <a:ea typeface="微软雅黑" panose="020B0503020204020204" pitchFamily="34" charset="-122"/>
              </a:rPr>
              <a:t>在高压柜内复杂环境下设备可磁吸式安装、稳定运行；</a:t>
            </a:r>
          </a:p>
          <a:p>
            <a:pPr>
              <a:lnSpc>
                <a:spcPct val="150000"/>
              </a:lnSpc>
              <a:defRPr/>
            </a:pP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项目意义</a:t>
            </a:r>
            <a:r>
              <a:rPr lang="en-US" altLang="zh-CN" sz="1400" b="1"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lvl="0">
              <a:lnSpc>
                <a:spcPct val="150000"/>
              </a:lnSpc>
              <a:defRPr/>
            </a:pPr>
            <a:r>
              <a:rPr lang="zh-CN" altLang="en-US" sz="1400" dirty="0" smtClean="0">
                <a:latin typeface="微软雅黑" panose="020B0503020204020204" pitchFamily="34" charset="-122"/>
                <a:ea typeface="微软雅黑" panose="020B0503020204020204" pitchFamily="34" charset="-122"/>
              </a:rPr>
              <a:t>热</a:t>
            </a:r>
            <a:r>
              <a:rPr lang="zh-CN" altLang="en-US" sz="1400" dirty="0">
                <a:latin typeface="微软雅黑" panose="020B0503020204020204" pitchFamily="34" charset="-122"/>
                <a:ea typeface="微软雅黑" panose="020B0503020204020204" pitchFamily="34" charset="-122"/>
              </a:rPr>
              <a:t>成像卡片机很好的解决了变电站高压配电柜的设备监测需求，得到用户的认可，在后续的全国旧站改造和新站建设中，都会采用热成像可视化监测方案；</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832" y="947310"/>
            <a:ext cx="3833486" cy="291652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832" y="3685721"/>
            <a:ext cx="3833486" cy="292219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9250" y="94068"/>
            <a:ext cx="883092" cy="1249149"/>
          </a:xfrm>
          <a:prstGeom prst="rect">
            <a:avLst/>
          </a:prstGeom>
        </p:spPr>
      </p:pic>
      <p:sp>
        <p:nvSpPr>
          <p:cNvPr id="8" name="矩形 7"/>
          <p:cNvSpPr/>
          <p:nvPr/>
        </p:nvSpPr>
        <p:spPr>
          <a:xfrm>
            <a:off x="4066823" y="41902"/>
            <a:ext cx="4513615" cy="523220"/>
          </a:xfrm>
          <a:prstGeom prst="rect">
            <a:avLst/>
          </a:prstGeom>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热成像测温</a:t>
            </a:r>
            <a:r>
              <a:rPr lang="zh-CN" altLang="en-US" sz="2800" b="1" dirty="0">
                <a:latin typeface="微软雅黑" panose="020B0503020204020204" pitchFamily="34" charset="-122"/>
                <a:ea typeface="微软雅黑" panose="020B0503020204020204" pitchFamily="34" charset="-122"/>
              </a:rPr>
              <a:t>应用</a:t>
            </a:r>
            <a:r>
              <a:rPr lang="zh-CN" altLang="en-US" sz="2800" b="1" dirty="0" smtClean="0">
                <a:latin typeface="微软雅黑" panose="020B0503020204020204" pitchFamily="34" charset="-122"/>
                <a:ea typeface="微软雅黑" panose="020B0503020204020204" pitchFamily="34" charset="-122"/>
              </a:rPr>
              <a:t>案例</a:t>
            </a:r>
            <a:endParaRPr lang="en-US" altLang="zh-CN"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5862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组合 130"/>
          <p:cNvGrpSpPr/>
          <p:nvPr/>
        </p:nvGrpSpPr>
        <p:grpSpPr>
          <a:xfrm>
            <a:off x="315022" y="5977014"/>
            <a:ext cx="4209927" cy="832346"/>
            <a:chOff x="451185" y="4807273"/>
            <a:chExt cx="4209927" cy="832346"/>
          </a:xfrm>
        </p:grpSpPr>
        <p:sp>
          <p:nvSpPr>
            <p:cNvPr id="132" name="矩形 131"/>
            <p:cNvSpPr/>
            <p:nvPr/>
          </p:nvSpPr>
          <p:spPr>
            <a:xfrm>
              <a:off x="451185" y="5060645"/>
              <a:ext cx="879617" cy="430887"/>
            </a:xfrm>
            <a:prstGeom prst="rect">
              <a:avLst/>
            </a:prstGeom>
          </p:spPr>
          <p:txBody>
            <a:bodyPr wrap="square">
              <a:spAutoFit/>
            </a:bodyPr>
            <a:lstStyle/>
            <a:p>
              <a:pPr algn="ctr"/>
              <a:r>
                <a:rPr lang="zh-CN" altLang="en-US" sz="1100" dirty="0">
                  <a:latin typeface="微软雅黑" panose="020B0503020204020204" pitchFamily="34" charset="-122"/>
                  <a:ea typeface="微软雅黑" panose="020B0503020204020204" pitchFamily="34" charset="-122"/>
                  <a:cs typeface="Arial Unicode MS" panose="020B0604020202020204" pitchFamily="34" charset="-122"/>
                </a:rPr>
                <a:t>测温</a:t>
              </a:r>
              <a:endParaRPr lang="en-US" altLang="zh-CN" sz="1100"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1100" dirty="0" smtClean="0">
                  <a:latin typeface="微软雅黑" panose="020B0503020204020204" pitchFamily="34" charset="-122"/>
                  <a:ea typeface="微软雅黑" panose="020B0503020204020204" pitchFamily="34" charset="-122"/>
                  <a:cs typeface="Arial Unicode MS" panose="020B0604020202020204" pitchFamily="34" charset="-122"/>
                </a:rPr>
                <a:t>应用场景</a:t>
              </a:r>
              <a:endParaRPr lang="en-US" altLang="zh-CN" sz="1100"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33" name="矩形 132"/>
            <p:cNvSpPr/>
            <p:nvPr/>
          </p:nvSpPr>
          <p:spPr>
            <a:xfrm>
              <a:off x="1361626" y="4807273"/>
              <a:ext cx="795504"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cs typeface="Arial Unicode MS" panose="020B0604020202020204" pitchFamily="34" charset="-122"/>
                </a:rPr>
                <a:t>电力测温</a:t>
              </a:r>
              <a:endParaRPr lang="en-US" altLang="zh-CN" sz="1100" b="1"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134" name="图片 133"/>
            <p:cNvPicPr>
              <a:picLocks/>
            </p:cNvPicPr>
            <p:nvPr/>
          </p:nvPicPr>
          <p:blipFill rotWithShape="1">
            <a:blip r:embed="rId2" cstate="print">
              <a:extLst>
                <a:ext uri="{28A0092B-C50C-407E-A947-70E740481C1C}">
                  <a14:useLocalDpi xmlns:a14="http://schemas.microsoft.com/office/drawing/2010/main" val="0"/>
                </a:ext>
              </a:extLst>
            </a:blip>
            <a:srcRect b="16905"/>
            <a:stretch/>
          </p:blipFill>
          <p:spPr>
            <a:xfrm>
              <a:off x="1476694" y="5060645"/>
              <a:ext cx="578974" cy="578974"/>
            </a:xfrm>
            <a:prstGeom prst="ellipse">
              <a:avLst/>
            </a:prstGeom>
          </p:spPr>
        </p:pic>
        <p:grpSp>
          <p:nvGrpSpPr>
            <p:cNvPr id="135" name="组合 134"/>
            <p:cNvGrpSpPr>
              <a:grpSpLocks/>
            </p:cNvGrpSpPr>
            <p:nvPr/>
          </p:nvGrpSpPr>
          <p:grpSpPr>
            <a:xfrm>
              <a:off x="3936246" y="5060645"/>
              <a:ext cx="578974" cy="578974"/>
              <a:chOff x="3821064" y="1654153"/>
              <a:chExt cx="3396481" cy="2251931"/>
            </a:xfrm>
          </p:grpSpPr>
          <p:sp>
            <p:nvSpPr>
              <p:cNvPr id="141" name="矩形 30"/>
              <p:cNvSpPr/>
              <p:nvPr/>
            </p:nvSpPr>
            <p:spPr>
              <a:xfrm>
                <a:off x="3821064" y="1654153"/>
                <a:ext cx="3396481" cy="2251931"/>
              </a:xfrm>
              <a:prstGeom prst="ellipse">
                <a:avLst/>
              </a:prstGeom>
              <a:gradFill flip="none" rotWithShape="1">
                <a:gsLst>
                  <a:gs pos="0">
                    <a:schemeClr val="bg1">
                      <a:lumMod val="95000"/>
                    </a:schemeClr>
                  </a:gs>
                  <a:gs pos="23000">
                    <a:schemeClr val="bg1">
                      <a:lumMod val="85000"/>
                    </a:schemeClr>
                  </a:gs>
                  <a:gs pos="69000">
                    <a:schemeClr val="bg1">
                      <a:lumMod val="75000"/>
                    </a:schemeClr>
                  </a:gs>
                  <a:gs pos="97000">
                    <a:schemeClr val="bg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smtClean="0">
                  <a:solidFill>
                    <a:schemeClr val="tx1"/>
                  </a:solidFill>
                  <a:latin typeface="微软雅黑" panose="020B0503020204020204" pitchFamily="34" charset="-122"/>
                  <a:ea typeface="微软雅黑" panose="020B0503020204020204" pitchFamily="34" charset="-122"/>
                </a:endParaRPr>
              </a:p>
            </p:txBody>
          </p:sp>
          <p:pic>
            <p:nvPicPr>
              <p:cNvPr id="142" name="图片 141"/>
              <p:cNvPicPr/>
              <p:nvPr/>
            </p:nvPicPr>
            <p:blipFill>
              <a:blip r:embed="rId3" cstate="print">
                <a:extLst>
                  <a:ext uri="{28A0092B-C50C-407E-A947-70E740481C1C}">
                    <a14:useLocalDpi xmlns:a14="http://schemas.microsoft.com/office/drawing/2010/main" val="0"/>
                  </a:ext>
                </a:extLst>
              </a:blip>
              <a:stretch>
                <a:fillRect/>
              </a:stretch>
            </p:blipFill>
            <p:spPr>
              <a:xfrm>
                <a:off x="4004876" y="2038228"/>
                <a:ext cx="3074961" cy="1469239"/>
              </a:xfrm>
              <a:prstGeom prst="ellipse">
                <a:avLst/>
              </a:prstGeom>
            </p:spPr>
          </p:pic>
        </p:grpSp>
        <p:pic>
          <p:nvPicPr>
            <p:cNvPr id="136" name="图片 13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96544" y="5060645"/>
              <a:ext cx="578974" cy="578974"/>
            </a:xfrm>
            <a:prstGeom prst="ellipse">
              <a:avLst/>
            </a:prstGeom>
          </p:spPr>
        </p:pic>
        <p:pic>
          <p:nvPicPr>
            <p:cNvPr id="137" name="图片 136"/>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116395" y="5060645"/>
              <a:ext cx="578974" cy="578974"/>
            </a:xfrm>
            <a:prstGeom prst="ellipse">
              <a:avLst/>
            </a:prstGeom>
          </p:spPr>
        </p:pic>
        <p:sp>
          <p:nvSpPr>
            <p:cNvPr id="138" name="矩形 137"/>
            <p:cNvSpPr/>
            <p:nvPr/>
          </p:nvSpPr>
          <p:spPr>
            <a:xfrm>
              <a:off x="2224187" y="4807273"/>
              <a:ext cx="743248" cy="261610"/>
            </a:xfrm>
            <a:prstGeom prst="rect">
              <a:avLst/>
            </a:prstGeom>
          </p:spPr>
          <p:txBody>
            <a:bodyPr wrap="square">
              <a:spAutoFit/>
            </a:bodyPr>
            <a:lstStyle/>
            <a:p>
              <a:pPr algn="ctr"/>
              <a:r>
                <a:rPr lang="zh-CN" altLang="en-US" sz="1100" b="1" dirty="0">
                  <a:latin typeface="微软雅黑" panose="020B0503020204020204" pitchFamily="34" charset="-122"/>
                  <a:ea typeface="微软雅黑" panose="020B0503020204020204" pitchFamily="34" charset="-122"/>
                  <a:cs typeface="Arial Unicode MS" panose="020B0604020202020204" pitchFamily="34" charset="-122"/>
                </a:rPr>
                <a:t>检验检疫</a:t>
              </a:r>
              <a:endParaRPr lang="en-US" altLang="zh-CN" sz="1100" b="1"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39" name="矩形 138"/>
            <p:cNvSpPr/>
            <p:nvPr/>
          </p:nvSpPr>
          <p:spPr>
            <a:xfrm>
              <a:off x="2987714" y="4807273"/>
              <a:ext cx="832252"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cs typeface="Arial Unicode MS" panose="020B0604020202020204" pitchFamily="34" charset="-122"/>
                </a:rPr>
                <a:t>工业测温</a:t>
              </a:r>
              <a:endParaRPr lang="en-US" altLang="zh-CN" sz="1100" b="1"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40" name="矩形 139"/>
            <p:cNvSpPr/>
            <p:nvPr/>
          </p:nvSpPr>
          <p:spPr>
            <a:xfrm>
              <a:off x="3790354" y="4807273"/>
              <a:ext cx="870758"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cs typeface="Arial Unicode MS" panose="020B0604020202020204" pitchFamily="34" charset="-122"/>
                </a:rPr>
                <a:t>组件集成</a:t>
              </a:r>
              <a:endParaRPr lang="en-US" altLang="zh-CN" sz="1100" b="1"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43" name="矩形 142"/>
          <p:cNvSpPr/>
          <p:nvPr/>
        </p:nvSpPr>
        <p:spPr>
          <a:xfrm>
            <a:off x="6020425" y="6231745"/>
            <a:ext cx="748248" cy="430887"/>
          </a:xfrm>
          <a:prstGeom prst="rect">
            <a:avLst/>
          </a:prstGeom>
        </p:spPr>
        <p:txBody>
          <a:bodyPr wrap="square">
            <a:spAutoFit/>
          </a:bodyPr>
          <a:lstStyle/>
          <a:p>
            <a:pPr algn="ctr"/>
            <a:r>
              <a:rPr lang="zh-CN" altLang="en-US" sz="1100" dirty="0">
                <a:latin typeface="微软雅黑" panose="020B0503020204020204" pitchFamily="34" charset="-122"/>
                <a:ea typeface="微软雅黑" panose="020B0503020204020204" pitchFamily="34" charset="-122"/>
                <a:cs typeface="Arial Unicode MS" panose="020B0604020202020204" pitchFamily="34" charset="-122"/>
              </a:rPr>
              <a:t>测温</a:t>
            </a:r>
            <a:endParaRPr lang="en-US" altLang="zh-CN" sz="1100"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1100" dirty="0" smtClean="0">
                <a:latin typeface="微软雅黑" panose="020B0503020204020204" pitchFamily="34" charset="-122"/>
                <a:ea typeface="微软雅黑" panose="020B0503020204020204" pitchFamily="34" charset="-122"/>
                <a:cs typeface="Arial Unicode MS" panose="020B0604020202020204" pitchFamily="34" charset="-122"/>
              </a:rPr>
              <a:t>应用</a:t>
            </a:r>
            <a:r>
              <a:rPr lang="zh-CN" altLang="en-US" sz="1100" dirty="0">
                <a:latin typeface="微软雅黑" panose="020B0503020204020204" pitchFamily="34" charset="-122"/>
                <a:ea typeface="微软雅黑" panose="020B0503020204020204" pitchFamily="34" charset="-122"/>
                <a:cs typeface="Arial Unicode MS" panose="020B0604020202020204" pitchFamily="34" charset="-122"/>
              </a:rPr>
              <a:t>优势</a:t>
            </a:r>
            <a:endParaRPr lang="en-US" altLang="zh-CN" sz="1100"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44" name="矩形 143"/>
          <p:cNvSpPr/>
          <p:nvPr/>
        </p:nvSpPr>
        <p:spPr>
          <a:xfrm>
            <a:off x="7548893" y="5977014"/>
            <a:ext cx="877519"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rPr>
              <a:t>报警快速</a:t>
            </a:r>
          </a:p>
        </p:txBody>
      </p:sp>
      <p:sp>
        <p:nvSpPr>
          <p:cNvPr id="145" name="矩形 144"/>
          <p:cNvSpPr/>
          <p:nvPr/>
        </p:nvSpPr>
        <p:spPr>
          <a:xfrm>
            <a:off x="8410041" y="5968776"/>
            <a:ext cx="918364"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rPr>
              <a:t>系统稳定</a:t>
            </a:r>
            <a:endParaRPr lang="zh-CN" altLang="en-US" sz="1100" b="1" dirty="0">
              <a:latin typeface="微软雅黑" panose="020B0503020204020204" pitchFamily="34" charset="-122"/>
              <a:ea typeface="微软雅黑" panose="020B0503020204020204" pitchFamily="34" charset="-122"/>
            </a:endParaRPr>
          </a:p>
        </p:txBody>
      </p:sp>
      <p:pic>
        <p:nvPicPr>
          <p:cNvPr id="146" name="图片 14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576249" y="6230386"/>
            <a:ext cx="578975" cy="578976"/>
          </a:xfrm>
          <a:prstGeom prst="roundRect">
            <a:avLst/>
          </a:prstGeom>
          <a:solidFill>
            <a:srgbClr val="255E92"/>
          </a:solidFill>
          <a:effectLst>
            <a:outerShdw blurRad="63500" sx="102000" sy="102000" algn="ctr" rotWithShape="0">
              <a:prstClr val="black">
                <a:alpha val="40000"/>
              </a:prstClr>
            </a:outerShdw>
          </a:effectLst>
        </p:spPr>
      </p:pic>
      <p:pic>
        <p:nvPicPr>
          <p:cNvPr id="147" name="图片 146"/>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699451" y="6230387"/>
            <a:ext cx="576402" cy="576404"/>
          </a:xfrm>
          <a:prstGeom prst="roundRect">
            <a:avLst/>
          </a:prstGeom>
          <a:solidFill>
            <a:srgbClr val="255E92"/>
          </a:solidFill>
          <a:effectLst>
            <a:outerShdw blurRad="63500" sx="102000" sy="102000" algn="ctr" rotWithShape="0">
              <a:prstClr val="black">
                <a:alpha val="40000"/>
              </a:prstClr>
            </a:outerShdw>
          </a:effectLst>
        </p:spPr>
      </p:pic>
      <p:sp>
        <p:nvSpPr>
          <p:cNvPr id="148" name="矩形 147"/>
          <p:cNvSpPr/>
          <p:nvPr/>
        </p:nvSpPr>
        <p:spPr>
          <a:xfrm>
            <a:off x="6601275" y="5978431"/>
            <a:ext cx="877519"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rPr>
              <a:t>测温精确</a:t>
            </a:r>
            <a:endParaRPr lang="en-US" altLang="zh-CN" sz="1100" b="1" dirty="0" smtClean="0">
              <a:latin typeface="微软雅黑" panose="020B0503020204020204" pitchFamily="34" charset="-122"/>
              <a:ea typeface="微软雅黑" panose="020B0503020204020204" pitchFamily="34" charset="-122"/>
            </a:endParaRPr>
          </a:p>
        </p:txBody>
      </p:sp>
      <p:pic>
        <p:nvPicPr>
          <p:cNvPr id="149" name="图片 148"/>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765608" y="6238625"/>
            <a:ext cx="570339" cy="570340"/>
          </a:xfrm>
          <a:prstGeom prst="roundRect">
            <a:avLst/>
          </a:prstGeom>
          <a:solidFill>
            <a:srgbClr val="255E92"/>
          </a:solidFill>
          <a:effectLst>
            <a:outerShdw blurRad="63500" sx="102000" sy="102000" algn="ctr" rotWithShape="0">
              <a:prstClr val="black">
                <a:alpha val="40000"/>
              </a:prstClr>
            </a:outerShdw>
          </a:effectLst>
        </p:spPr>
      </p:pic>
      <p:pic>
        <p:nvPicPr>
          <p:cNvPr id="188" name="图片 1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8001" y="245130"/>
            <a:ext cx="609336" cy="1099019"/>
          </a:xfrm>
          <a:prstGeom prst="rect">
            <a:avLst/>
          </a:prstGeom>
        </p:spPr>
      </p:pic>
      <p:sp>
        <p:nvSpPr>
          <p:cNvPr id="262" name="文本框 261"/>
          <p:cNvSpPr txBox="1"/>
          <p:nvPr/>
        </p:nvSpPr>
        <p:spPr>
          <a:xfrm>
            <a:off x="10650066" y="6011487"/>
            <a:ext cx="1594302" cy="715581"/>
          </a:xfrm>
          <a:prstGeom prst="rect">
            <a:avLst/>
          </a:prstGeom>
          <a:noFill/>
        </p:spPr>
        <p:txBody>
          <a:bodyPr wrap="square" rtlCol="0">
            <a:spAutoFit/>
          </a:bodyPr>
          <a:lstStyle/>
          <a:p>
            <a:pPr>
              <a:lnSpc>
                <a:spcPct val="150000"/>
              </a:lnSpc>
            </a:pPr>
            <a:r>
              <a:rPr lang="zh-CN" altLang="en-US" sz="900" dirty="0" smtClean="0">
                <a:latin typeface="+mn-ea"/>
              </a:rPr>
              <a:t>识别</a:t>
            </a:r>
            <a:r>
              <a:rPr lang="zh-CN" altLang="en-US" sz="900" dirty="0">
                <a:latin typeface="+mn-ea"/>
              </a:rPr>
              <a:t>二维码</a:t>
            </a:r>
            <a:endParaRPr lang="en-US" altLang="zh-CN" sz="900" dirty="0">
              <a:latin typeface="+mn-ea"/>
            </a:endParaRPr>
          </a:p>
          <a:p>
            <a:pPr>
              <a:lnSpc>
                <a:spcPct val="150000"/>
              </a:lnSpc>
            </a:pPr>
            <a:r>
              <a:rPr lang="zh-CN" altLang="en-US" sz="900" dirty="0" smtClean="0">
                <a:latin typeface="+mn-ea"/>
              </a:rPr>
              <a:t>关注海康微影微</a:t>
            </a:r>
            <a:r>
              <a:rPr lang="zh-CN" altLang="en-US" sz="900" dirty="0">
                <a:latin typeface="+mn-ea"/>
              </a:rPr>
              <a:t>信公众号</a:t>
            </a:r>
            <a:endParaRPr lang="en-US" altLang="zh-CN" sz="900" dirty="0">
              <a:latin typeface="+mn-ea"/>
            </a:endParaRPr>
          </a:p>
          <a:p>
            <a:pPr>
              <a:lnSpc>
                <a:spcPct val="150000"/>
              </a:lnSpc>
            </a:pPr>
            <a:r>
              <a:rPr lang="zh-CN" altLang="en-US" sz="900" dirty="0">
                <a:latin typeface="+mn-ea"/>
              </a:rPr>
              <a:t>了解更多资讯</a:t>
            </a:r>
          </a:p>
        </p:txBody>
      </p:sp>
      <p:pic>
        <p:nvPicPr>
          <p:cNvPr id="263" name="图片 2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flipV="1">
            <a:off x="9871884" y="5998269"/>
            <a:ext cx="760867" cy="760867"/>
          </a:xfrm>
          <a:prstGeom prst="rect">
            <a:avLst/>
          </a:prstGeom>
        </p:spPr>
      </p:pic>
      <p:sp>
        <p:nvSpPr>
          <p:cNvPr id="95" name="矩形 94"/>
          <p:cNvSpPr/>
          <p:nvPr/>
        </p:nvSpPr>
        <p:spPr>
          <a:xfrm>
            <a:off x="437573" y="1440027"/>
            <a:ext cx="7631873" cy="4304992"/>
          </a:xfrm>
          <a:prstGeom prst="rect">
            <a:avLst/>
          </a:prstGeom>
          <a:solidFill>
            <a:schemeClr val="bg1">
              <a:lumMod val="95000"/>
              <a:alpha val="15000"/>
            </a:schemeClr>
          </a:solidFill>
          <a:ln>
            <a:solidFill>
              <a:srgbClr val="75A78E"/>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b="1" dirty="0" smtClean="0">
                <a:solidFill>
                  <a:schemeClr val="tx1"/>
                </a:solidFill>
              </a:rPr>
              <a:t>                                    </a:t>
            </a:r>
            <a:endParaRPr lang="zh-CN" altLang="en-US" b="1" dirty="0">
              <a:solidFill>
                <a:schemeClr val="tx1"/>
              </a:solidFill>
            </a:endParaRPr>
          </a:p>
        </p:txBody>
      </p:sp>
      <p:sp>
        <p:nvSpPr>
          <p:cNvPr id="124" name="矩形 123"/>
          <p:cNvSpPr/>
          <p:nvPr/>
        </p:nvSpPr>
        <p:spPr>
          <a:xfrm>
            <a:off x="437824" y="1471406"/>
            <a:ext cx="1190265" cy="32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buClr>
                <a:srgbClr val="ED7D31"/>
              </a:buClr>
            </a:pP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项目情况</a:t>
            </a:r>
            <a:r>
              <a:rPr lang="en-US" altLang="zh-CN" sz="1400" b="1" dirty="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125" name="矩形 124"/>
          <p:cNvSpPr/>
          <p:nvPr/>
        </p:nvSpPr>
        <p:spPr>
          <a:xfrm>
            <a:off x="437573" y="4848704"/>
            <a:ext cx="1515823" cy="377411"/>
          </a:xfrm>
          <a:prstGeom prst="rect">
            <a:avLst/>
          </a:prstGeom>
        </p:spPr>
        <p:txBody>
          <a:bodyPr wrap="square">
            <a:spAutoFit/>
          </a:bodyPr>
          <a:lstStyle/>
          <a:p>
            <a:pPr>
              <a:lnSpc>
                <a:spcPct val="150000"/>
              </a:lnSpc>
              <a:buClr>
                <a:srgbClr val="ED7D31"/>
              </a:buClr>
            </a:pP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相关清单</a:t>
            </a:r>
            <a:r>
              <a:rPr lang="en-US" altLang="zh-CN" sz="1400" b="1" dirty="0">
                <a:latin typeface="微软雅黑" panose="020B0503020204020204" pitchFamily="34" charset="-122"/>
                <a:ea typeface="微软雅黑" panose="020B0503020204020204" pitchFamily="34" charset="-122"/>
              </a:rPr>
              <a:t>】 </a:t>
            </a:r>
          </a:p>
        </p:txBody>
      </p:sp>
      <p:sp>
        <p:nvSpPr>
          <p:cNvPr id="126" name="矩形 125"/>
          <p:cNvSpPr/>
          <p:nvPr/>
        </p:nvSpPr>
        <p:spPr>
          <a:xfrm>
            <a:off x="437824" y="2444923"/>
            <a:ext cx="1190265" cy="32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buClr>
                <a:srgbClr val="ED7D31"/>
              </a:buClr>
            </a:pPr>
            <a:r>
              <a:rPr lang="en-US" altLang="zh-CN" sz="1400" b="1" dirty="0" smtClean="0">
                <a:solidFill>
                  <a:schemeClr val="tx1"/>
                </a:solidFill>
                <a:latin typeface="微软雅黑" panose="020B0503020204020204" pitchFamily="34" charset="-122"/>
                <a:ea typeface="微软雅黑" panose="020B0503020204020204" pitchFamily="34" charset="-122"/>
              </a:rPr>
              <a:t>【</a:t>
            </a:r>
            <a:r>
              <a:rPr lang="zh-CN" altLang="en-US" sz="1400" b="1" dirty="0" smtClean="0">
                <a:solidFill>
                  <a:schemeClr val="tx1"/>
                </a:solidFill>
                <a:latin typeface="微软雅黑" panose="020B0503020204020204" pitchFamily="34" charset="-122"/>
                <a:ea typeface="微软雅黑" panose="020B0503020204020204" pitchFamily="34" charset="-122"/>
              </a:rPr>
              <a:t>用户需求</a:t>
            </a:r>
            <a:r>
              <a:rPr lang="en-US" altLang="zh-CN" sz="1400" b="1" dirty="0" smtClean="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128" name="矩形 127"/>
          <p:cNvSpPr/>
          <p:nvPr/>
        </p:nvSpPr>
        <p:spPr>
          <a:xfrm>
            <a:off x="437824" y="3456748"/>
            <a:ext cx="1190265" cy="32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buClr>
                <a:srgbClr val="ED7D31"/>
              </a:buClr>
            </a:pPr>
            <a:r>
              <a:rPr lang="en-US" altLang="zh-CN" sz="1400" b="1" dirty="0" smtClean="0">
                <a:solidFill>
                  <a:schemeClr val="tx1"/>
                </a:solidFill>
                <a:latin typeface="微软雅黑" panose="020B0503020204020204" pitchFamily="34" charset="-122"/>
                <a:ea typeface="微软雅黑" panose="020B0503020204020204" pitchFamily="34" charset="-122"/>
              </a:rPr>
              <a:t>【</a:t>
            </a:r>
            <a:r>
              <a:rPr lang="zh-CN" altLang="en-US" sz="1400" b="1" dirty="0" smtClean="0">
                <a:solidFill>
                  <a:schemeClr val="tx1"/>
                </a:solidFill>
                <a:latin typeface="微软雅黑" panose="020B0503020204020204" pitchFamily="34" charset="-122"/>
                <a:ea typeface="微软雅黑" panose="020B0503020204020204" pitchFamily="34" charset="-122"/>
              </a:rPr>
              <a:t>业务价值</a:t>
            </a:r>
            <a:r>
              <a:rPr lang="en-US" altLang="zh-CN" sz="1400" b="1" dirty="0" smtClean="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p:txBody>
      </p:sp>
      <p:grpSp>
        <p:nvGrpSpPr>
          <p:cNvPr id="129" name="组合 128">
            <a:extLst>
              <a:ext uri="{FF2B5EF4-FFF2-40B4-BE49-F238E27FC236}">
                <a16:creationId xmlns:a16="http://schemas.microsoft.com/office/drawing/2014/main" id="{CB40BC9C-A1C2-4F22-9263-78FD1F60D958}"/>
              </a:ext>
            </a:extLst>
          </p:cNvPr>
          <p:cNvGrpSpPr/>
          <p:nvPr/>
        </p:nvGrpSpPr>
        <p:grpSpPr>
          <a:xfrm>
            <a:off x="8147374" y="1368953"/>
            <a:ext cx="3601714" cy="4543982"/>
            <a:chOff x="2265626" y="2680072"/>
            <a:chExt cx="2057889" cy="2057027"/>
          </a:xfrm>
        </p:grpSpPr>
        <p:sp>
          <p:nvSpPr>
            <p:cNvPr id="150" name="矩形 149">
              <a:extLst>
                <a:ext uri="{FF2B5EF4-FFF2-40B4-BE49-F238E27FC236}">
                  <a16:creationId xmlns:a16="http://schemas.microsoft.com/office/drawing/2014/main" id="{39ADF0EA-21C5-4F75-BBBC-3C4B09529662}"/>
                </a:ext>
              </a:extLst>
            </p:cNvPr>
            <p:cNvSpPr/>
            <p:nvPr/>
          </p:nvSpPr>
          <p:spPr>
            <a:xfrm flipH="1" flipV="1">
              <a:off x="2269220" y="2713247"/>
              <a:ext cx="2054295" cy="2023852"/>
            </a:xfrm>
            <a:prstGeom prst="rect">
              <a:avLst/>
            </a:prstGeom>
            <a:noFill/>
            <a:ln>
              <a:solidFill>
                <a:schemeClr val="bg1">
                  <a:alpha val="20000"/>
                </a:schemeClr>
              </a:solidFill>
            </a:ln>
          </p:spPr>
          <p:txBody>
            <a:bodyPr wrap="square" rtlCol="0" anchor="ctr">
              <a:noAutofit/>
            </a:bodyPr>
            <a:lstStyle/>
            <a:p>
              <a:pPr algn="ctr" defTabSz="914412">
                <a:defRPr/>
              </a:pPr>
              <a:endParaRPr lang="zh-CN" altLang="en-US" sz="2400">
                <a:latin typeface="Segoe UI Light"/>
                <a:ea typeface="微软雅黑 Light"/>
              </a:endParaRPr>
            </a:p>
          </p:txBody>
        </p:sp>
        <p:grpSp>
          <p:nvGrpSpPr>
            <p:cNvPr id="151" name="组合 150">
              <a:extLst>
                <a:ext uri="{FF2B5EF4-FFF2-40B4-BE49-F238E27FC236}">
                  <a16:creationId xmlns:a16="http://schemas.microsoft.com/office/drawing/2014/main" id="{ED7EFC20-7D01-4219-86BC-A9A52A3D3DF3}"/>
                </a:ext>
              </a:extLst>
            </p:cNvPr>
            <p:cNvGrpSpPr/>
            <p:nvPr/>
          </p:nvGrpSpPr>
          <p:grpSpPr>
            <a:xfrm flipH="1" flipV="1">
              <a:off x="2265626" y="2680072"/>
              <a:ext cx="2057889" cy="2057027"/>
              <a:chOff x="5186363" y="3186113"/>
              <a:chExt cx="1820863" cy="492125"/>
            </a:xfrm>
            <a:solidFill>
              <a:schemeClr val="accent5"/>
            </a:solidFill>
          </p:grpSpPr>
          <p:sp>
            <p:nvSpPr>
              <p:cNvPr id="184" name="Freeform 5">
                <a:extLst>
                  <a:ext uri="{FF2B5EF4-FFF2-40B4-BE49-F238E27FC236}">
                    <a16:creationId xmlns:a16="http://schemas.microsoft.com/office/drawing/2014/main" id="{F9866C6A-1027-426E-9B6A-C11EA594A8E4}"/>
                  </a:ext>
                </a:extLst>
              </p:cNvPr>
              <p:cNvSpPr>
                <a:spLocks/>
              </p:cNvSpPr>
              <p:nvPr/>
            </p:nvSpPr>
            <p:spPr bwMode="auto">
              <a:xfrm>
                <a:off x="5186363" y="3186113"/>
                <a:ext cx="112713" cy="90488"/>
              </a:xfrm>
              <a:custGeom>
                <a:avLst/>
                <a:gdLst>
                  <a:gd name="T0" fmla="*/ 71 w 71"/>
                  <a:gd name="T1" fmla="*/ 0 h 57"/>
                  <a:gd name="T2" fmla="*/ 4 w 71"/>
                  <a:gd name="T3" fmla="*/ 0 h 57"/>
                  <a:gd name="T4" fmla="*/ 0 w 71"/>
                  <a:gd name="T5" fmla="*/ 0 h 57"/>
                  <a:gd name="T6" fmla="*/ 0 w 71"/>
                  <a:gd name="T7" fmla="*/ 4 h 57"/>
                  <a:gd name="T8" fmla="*/ 0 w 71"/>
                  <a:gd name="T9" fmla="*/ 57 h 57"/>
                  <a:gd name="T10" fmla="*/ 0 w 71"/>
                  <a:gd name="T11" fmla="*/ 57 h 57"/>
                  <a:gd name="T12" fmla="*/ 0 w 71"/>
                  <a:gd name="T13" fmla="*/ 4 h 57"/>
                  <a:gd name="T14" fmla="*/ 0 w 71"/>
                  <a:gd name="T15" fmla="*/ 2 h 57"/>
                  <a:gd name="T16" fmla="*/ 4 w 71"/>
                  <a:gd name="T17" fmla="*/ 2 h 57"/>
                  <a:gd name="T18" fmla="*/ 71 w 71"/>
                  <a:gd name="T19" fmla="*/ 2 h 57"/>
                  <a:gd name="T20" fmla="*/ 71 w 71"/>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7">
                    <a:moveTo>
                      <a:pt x="71" y="0"/>
                    </a:moveTo>
                    <a:lnTo>
                      <a:pt x="4" y="0"/>
                    </a:lnTo>
                    <a:lnTo>
                      <a:pt x="0" y="0"/>
                    </a:lnTo>
                    <a:lnTo>
                      <a:pt x="0" y="4"/>
                    </a:lnTo>
                    <a:lnTo>
                      <a:pt x="0" y="57"/>
                    </a:lnTo>
                    <a:lnTo>
                      <a:pt x="0" y="57"/>
                    </a:lnTo>
                    <a:lnTo>
                      <a:pt x="0" y="4"/>
                    </a:lnTo>
                    <a:lnTo>
                      <a:pt x="0" y="2"/>
                    </a:lnTo>
                    <a:lnTo>
                      <a:pt x="4" y="2"/>
                    </a:lnTo>
                    <a:lnTo>
                      <a:pt x="71" y="2"/>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193" name="Freeform 6">
                <a:extLst>
                  <a:ext uri="{FF2B5EF4-FFF2-40B4-BE49-F238E27FC236}">
                    <a16:creationId xmlns:a16="http://schemas.microsoft.com/office/drawing/2014/main" id="{2AC16290-E6F8-480A-A0ED-E7DA321653CF}"/>
                  </a:ext>
                </a:extLst>
              </p:cNvPr>
              <p:cNvSpPr>
                <a:spLocks/>
              </p:cNvSpPr>
              <p:nvPr/>
            </p:nvSpPr>
            <p:spPr bwMode="auto">
              <a:xfrm>
                <a:off x="5186363" y="3186113"/>
                <a:ext cx="112713" cy="90488"/>
              </a:xfrm>
              <a:custGeom>
                <a:avLst/>
                <a:gdLst>
                  <a:gd name="T0" fmla="*/ 71 w 71"/>
                  <a:gd name="T1" fmla="*/ 0 h 57"/>
                  <a:gd name="T2" fmla="*/ 4 w 71"/>
                  <a:gd name="T3" fmla="*/ 0 h 57"/>
                  <a:gd name="T4" fmla="*/ 0 w 71"/>
                  <a:gd name="T5" fmla="*/ 0 h 57"/>
                  <a:gd name="T6" fmla="*/ 0 w 71"/>
                  <a:gd name="T7" fmla="*/ 4 h 57"/>
                  <a:gd name="T8" fmla="*/ 0 w 71"/>
                  <a:gd name="T9" fmla="*/ 57 h 57"/>
                  <a:gd name="T10" fmla="*/ 0 w 71"/>
                  <a:gd name="T11" fmla="*/ 57 h 57"/>
                  <a:gd name="T12" fmla="*/ 0 w 71"/>
                  <a:gd name="T13" fmla="*/ 4 h 57"/>
                  <a:gd name="T14" fmla="*/ 0 w 71"/>
                  <a:gd name="T15" fmla="*/ 2 h 57"/>
                  <a:gd name="T16" fmla="*/ 4 w 71"/>
                  <a:gd name="T17" fmla="*/ 2 h 57"/>
                  <a:gd name="T18" fmla="*/ 71 w 71"/>
                  <a:gd name="T19" fmla="*/ 2 h 57"/>
                  <a:gd name="T20" fmla="*/ 71 w 71"/>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7">
                    <a:moveTo>
                      <a:pt x="71" y="0"/>
                    </a:moveTo>
                    <a:lnTo>
                      <a:pt x="4" y="0"/>
                    </a:lnTo>
                    <a:lnTo>
                      <a:pt x="0" y="0"/>
                    </a:lnTo>
                    <a:lnTo>
                      <a:pt x="0" y="4"/>
                    </a:lnTo>
                    <a:lnTo>
                      <a:pt x="0" y="57"/>
                    </a:lnTo>
                    <a:lnTo>
                      <a:pt x="0" y="57"/>
                    </a:lnTo>
                    <a:lnTo>
                      <a:pt x="0" y="4"/>
                    </a:lnTo>
                    <a:lnTo>
                      <a:pt x="0" y="2"/>
                    </a:lnTo>
                    <a:lnTo>
                      <a:pt x="4" y="2"/>
                    </a:lnTo>
                    <a:lnTo>
                      <a:pt x="71" y="2"/>
                    </a:lnTo>
                    <a:lnTo>
                      <a:pt x="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194" name="Freeform 7">
                <a:extLst>
                  <a:ext uri="{FF2B5EF4-FFF2-40B4-BE49-F238E27FC236}">
                    <a16:creationId xmlns:a16="http://schemas.microsoft.com/office/drawing/2014/main" id="{A587364C-6CE9-4AAA-8DAD-5E5484F5C502}"/>
                  </a:ext>
                </a:extLst>
              </p:cNvPr>
              <p:cNvSpPr>
                <a:spLocks/>
              </p:cNvSpPr>
              <p:nvPr/>
            </p:nvSpPr>
            <p:spPr bwMode="auto">
              <a:xfrm>
                <a:off x="6892926" y="3186113"/>
                <a:ext cx="112713" cy="90488"/>
              </a:xfrm>
              <a:custGeom>
                <a:avLst/>
                <a:gdLst>
                  <a:gd name="T0" fmla="*/ 71 w 71"/>
                  <a:gd name="T1" fmla="*/ 0 h 57"/>
                  <a:gd name="T2" fmla="*/ 67 w 71"/>
                  <a:gd name="T3" fmla="*/ 0 h 57"/>
                  <a:gd name="T4" fmla="*/ 0 w 71"/>
                  <a:gd name="T5" fmla="*/ 0 h 57"/>
                  <a:gd name="T6" fmla="*/ 0 w 71"/>
                  <a:gd name="T7" fmla="*/ 2 h 57"/>
                  <a:gd name="T8" fmla="*/ 65 w 71"/>
                  <a:gd name="T9" fmla="*/ 2 h 57"/>
                  <a:gd name="T10" fmla="*/ 69 w 71"/>
                  <a:gd name="T11" fmla="*/ 2 h 57"/>
                  <a:gd name="T12" fmla="*/ 69 w 71"/>
                  <a:gd name="T13" fmla="*/ 4 h 57"/>
                  <a:gd name="T14" fmla="*/ 69 w 71"/>
                  <a:gd name="T15" fmla="*/ 57 h 57"/>
                  <a:gd name="T16" fmla="*/ 71 w 71"/>
                  <a:gd name="T17" fmla="*/ 57 h 57"/>
                  <a:gd name="T18" fmla="*/ 71 w 71"/>
                  <a:gd name="T19" fmla="*/ 4 h 57"/>
                  <a:gd name="T20" fmla="*/ 71 w 71"/>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7">
                    <a:moveTo>
                      <a:pt x="71" y="0"/>
                    </a:moveTo>
                    <a:lnTo>
                      <a:pt x="67" y="0"/>
                    </a:lnTo>
                    <a:lnTo>
                      <a:pt x="0" y="0"/>
                    </a:lnTo>
                    <a:lnTo>
                      <a:pt x="0" y="2"/>
                    </a:lnTo>
                    <a:lnTo>
                      <a:pt x="65" y="2"/>
                    </a:lnTo>
                    <a:lnTo>
                      <a:pt x="69" y="2"/>
                    </a:lnTo>
                    <a:lnTo>
                      <a:pt x="69" y="4"/>
                    </a:lnTo>
                    <a:lnTo>
                      <a:pt x="69" y="57"/>
                    </a:lnTo>
                    <a:lnTo>
                      <a:pt x="71" y="57"/>
                    </a:lnTo>
                    <a:lnTo>
                      <a:pt x="71" y="4"/>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195" name="Freeform 8">
                <a:extLst>
                  <a:ext uri="{FF2B5EF4-FFF2-40B4-BE49-F238E27FC236}">
                    <a16:creationId xmlns:a16="http://schemas.microsoft.com/office/drawing/2014/main" id="{272E34C9-B25D-454F-8085-2B90FF8B260D}"/>
                  </a:ext>
                </a:extLst>
              </p:cNvPr>
              <p:cNvSpPr>
                <a:spLocks/>
              </p:cNvSpPr>
              <p:nvPr/>
            </p:nvSpPr>
            <p:spPr bwMode="auto">
              <a:xfrm>
                <a:off x="6892926" y="3186113"/>
                <a:ext cx="112713" cy="90488"/>
              </a:xfrm>
              <a:custGeom>
                <a:avLst/>
                <a:gdLst>
                  <a:gd name="T0" fmla="*/ 71 w 71"/>
                  <a:gd name="T1" fmla="*/ 0 h 57"/>
                  <a:gd name="T2" fmla="*/ 67 w 71"/>
                  <a:gd name="T3" fmla="*/ 0 h 57"/>
                  <a:gd name="T4" fmla="*/ 0 w 71"/>
                  <a:gd name="T5" fmla="*/ 0 h 57"/>
                  <a:gd name="T6" fmla="*/ 0 w 71"/>
                  <a:gd name="T7" fmla="*/ 2 h 57"/>
                  <a:gd name="T8" fmla="*/ 65 w 71"/>
                  <a:gd name="T9" fmla="*/ 2 h 57"/>
                  <a:gd name="T10" fmla="*/ 69 w 71"/>
                  <a:gd name="T11" fmla="*/ 2 h 57"/>
                  <a:gd name="T12" fmla="*/ 69 w 71"/>
                  <a:gd name="T13" fmla="*/ 4 h 57"/>
                  <a:gd name="T14" fmla="*/ 69 w 71"/>
                  <a:gd name="T15" fmla="*/ 57 h 57"/>
                  <a:gd name="T16" fmla="*/ 71 w 71"/>
                  <a:gd name="T17" fmla="*/ 57 h 57"/>
                  <a:gd name="T18" fmla="*/ 71 w 71"/>
                  <a:gd name="T19" fmla="*/ 4 h 57"/>
                  <a:gd name="T20" fmla="*/ 71 w 71"/>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7">
                    <a:moveTo>
                      <a:pt x="71" y="0"/>
                    </a:moveTo>
                    <a:lnTo>
                      <a:pt x="67" y="0"/>
                    </a:lnTo>
                    <a:lnTo>
                      <a:pt x="0" y="0"/>
                    </a:lnTo>
                    <a:lnTo>
                      <a:pt x="0" y="2"/>
                    </a:lnTo>
                    <a:lnTo>
                      <a:pt x="65" y="2"/>
                    </a:lnTo>
                    <a:lnTo>
                      <a:pt x="69" y="2"/>
                    </a:lnTo>
                    <a:lnTo>
                      <a:pt x="69" y="4"/>
                    </a:lnTo>
                    <a:lnTo>
                      <a:pt x="69" y="57"/>
                    </a:lnTo>
                    <a:lnTo>
                      <a:pt x="71" y="57"/>
                    </a:lnTo>
                    <a:lnTo>
                      <a:pt x="71" y="4"/>
                    </a:lnTo>
                    <a:lnTo>
                      <a:pt x="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196" name="Freeform 9">
                <a:extLst>
                  <a:ext uri="{FF2B5EF4-FFF2-40B4-BE49-F238E27FC236}">
                    <a16:creationId xmlns:a16="http://schemas.microsoft.com/office/drawing/2014/main" id="{F10B0890-B745-42C3-AF18-9DFA8771E6B5}"/>
                  </a:ext>
                </a:extLst>
              </p:cNvPr>
              <p:cNvSpPr>
                <a:spLocks noEditPoints="1"/>
              </p:cNvSpPr>
              <p:nvPr/>
            </p:nvSpPr>
            <p:spPr bwMode="auto">
              <a:xfrm>
                <a:off x="5329238" y="3186113"/>
                <a:ext cx="588963" cy="0"/>
              </a:xfrm>
              <a:custGeom>
                <a:avLst/>
                <a:gdLst>
                  <a:gd name="T0" fmla="*/ 163 w 371"/>
                  <a:gd name="T1" fmla="*/ 0 w 371"/>
                  <a:gd name="T2" fmla="*/ 0 w 371"/>
                  <a:gd name="T3" fmla="*/ 163 w 371"/>
                  <a:gd name="T4" fmla="*/ 163 w 371"/>
                  <a:gd name="T5" fmla="*/ 371 w 371"/>
                  <a:gd name="T6" fmla="*/ 167 w 371"/>
                  <a:gd name="T7" fmla="*/ 167 w 371"/>
                  <a:gd name="T8" fmla="*/ 371 w 371"/>
                  <a:gd name="T9" fmla="*/ 371 w 37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371">
                    <a:moveTo>
                      <a:pt x="163" y="0"/>
                    </a:moveTo>
                    <a:lnTo>
                      <a:pt x="0" y="0"/>
                    </a:lnTo>
                    <a:lnTo>
                      <a:pt x="0" y="0"/>
                    </a:lnTo>
                    <a:lnTo>
                      <a:pt x="163" y="0"/>
                    </a:lnTo>
                    <a:lnTo>
                      <a:pt x="163" y="0"/>
                    </a:lnTo>
                    <a:close/>
                    <a:moveTo>
                      <a:pt x="371" y="0"/>
                    </a:moveTo>
                    <a:lnTo>
                      <a:pt x="167" y="0"/>
                    </a:lnTo>
                    <a:lnTo>
                      <a:pt x="167" y="0"/>
                    </a:lnTo>
                    <a:lnTo>
                      <a:pt x="371" y="0"/>
                    </a:lnTo>
                    <a:lnTo>
                      <a:pt x="3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197" name="Freeform 10">
                <a:extLst>
                  <a:ext uri="{FF2B5EF4-FFF2-40B4-BE49-F238E27FC236}">
                    <a16:creationId xmlns:a16="http://schemas.microsoft.com/office/drawing/2014/main" id="{C1A7BD8D-C13B-4155-B312-7D7820566A26}"/>
                  </a:ext>
                </a:extLst>
              </p:cNvPr>
              <p:cNvSpPr>
                <a:spLocks noEditPoints="1"/>
              </p:cNvSpPr>
              <p:nvPr/>
            </p:nvSpPr>
            <p:spPr bwMode="auto">
              <a:xfrm>
                <a:off x="5329238" y="3186113"/>
                <a:ext cx="588963" cy="0"/>
              </a:xfrm>
              <a:custGeom>
                <a:avLst/>
                <a:gdLst>
                  <a:gd name="T0" fmla="*/ 163 w 371"/>
                  <a:gd name="T1" fmla="*/ 0 w 371"/>
                  <a:gd name="T2" fmla="*/ 0 w 371"/>
                  <a:gd name="T3" fmla="*/ 163 w 371"/>
                  <a:gd name="T4" fmla="*/ 163 w 371"/>
                  <a:gd name="T5" fmla="*/ 371 w 371"/>
                  <a:gd name="T6" fmla="*/ 167 w 371"/>
                  <a:gd name="T7" fmla="*/ 167 w 371"/>
                  <a:gd name="T8" fmla="*/ 371 w 371"/>
                  <a:gd name="T9" fmla="*/ 371 w 37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371">
                    <a:moveTo>
                      <a:pt x="163" y="0"/>
                    </a:moveTo>
                    <a:lnTo>
                      <a:pt x="0" y="0"/>
                    </a:lnTo>
                    <a:lnTo>
                      <a:pt x="0" y="0"/>
                    </a:lnTo>
                    <a:lnTo>
                      <a:pt x="163" y="0"/>
                    </a:lnTo>
                    <a:lnTo>
                      <a:pt x="163" y="0"/>
                    </a:lnTo>
                    <a:moveTo>
                      <a:pt x="371" y="0"/>
                    </a:moveTo>
                    <a:lnTo>
                      <a:pt x="167" y="0"/>
                    </a:lnTo>
                    <a:lnTo>
                      <a:pt x="167" y="0"/>
                    </a:lnTo>
                    <a:lnTo>
                      <a:pt x="371" y="0"/>
                    </a:lnTo>
                    <a:lnTo>
                      <a:pt x="3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198" name="Freeform 11">
                <a:extLst>
                  <a:ext uri="{FF2B5EF4-FFF2-40B4-BE49-F238E27FC236}">
                    <a16:creationId xmlns:a16="http://schemas.microsoft.com/office/drawing/2014/main" id="{7DAC2733-6FEC-482F-8AFE-742128687C4A}"/>
                  </a:ext>
                </a:extLst>
              </p:cNvPr>
              <p:cNvSpPr>
                <a:spLocks noEditPoints="1"/>
              </p:cNvSpPr>
              <p:nvPr/>
            </p:nvSpPr>
            <p:spPr bwMode="auto">
              <a:xfrm>
                <a:off x="6094413" y="3186113"/>
                <a:ext cx="709613" cy="3175"/>
              </a:xfrm>
              <a:custGeom>
                <a:avLst/>
                <a:gdLst>
                  <a:gd name="T0" fmla="*/ 255 w 447"/>
                  <a:gd name="T1" fmla="*/ 0 h 2"/>
                  <a:gd name="T2" fmla="*/ 0 w 447"/>
                  <a:gd name="T3" fmla="*/ 0 h 2"/>
                  <a:gd name="T4" fmla="*/ 0 w 447"/>
                  <a:gd name="T5" fmla="*/ 2 h 2"/>
                  <a:gd name="T6" fmla="*/ 255 w 447"/>
                  <a:gd name="T7" fmla="*/ 2 h 2"/>
                  <a:gd name="T8" fmla="*/ 255 w 447"/>
                  <a:gd name="T9" fmla="*/ 0 h 2"/>
                  <a:gd name="T10" fmla="*/ 447 w 447"/>
                  <a:gd name="T11" fmla="*/ 0 h 2"/>
                  <a:gd name="T12" fmla="*/ 259 w 447"/>
                  <a:gd name="T13" fmla="*/ 0 h 2"/>
                  <a:gd name="T14" fmla="*/ 259 w 447"/>
                  <a:gd name="T15" fmla="*/ 2 h 2"/>
                  <a:gd name="T16" fmla="*/ 447 w 447"/>
                  <a:gd name="T17" fmla="*/ 0 h 2"/>
                  <a:gd name="T18" fmla="*/ 447 w 44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2">
                    <a:moveTo>
                      <a:pt x="255" y="0"/>
                    </a:moveTo>
                    <a:lnTo>
                      <a:pt x="0" y="0"/>
                    </a:lnTo>
                    <a:lnTo>
                      <a:pt x="0" y="2"/>
                    </a:lnTo>
                    <a:lnTo>
                      <a:pt x="255" y="2"/>
                    </a:lnTo>
                    <a:lnTo>
                      <a:pt x="255" y="0"/>
                    </a:lnTo>
                    <a:close/>
                    <a:moveTo>
                      <a:pt x="447" y="0"/>
                    </a:moveTo>
                    <a:lnTo>
                      <a:pt x="259" y="0"/>
                    </a:lnTo>
                    <a:lnTo>
                      <a:pt x="259" y="2"/>
                    </a:lnTo>
                    <a:lnTo>
                      <a:pt x="447" y="0"/>
                    </a:lnTo>
                    <a:lnTo>
                      <a:pt x="4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199" name="Freeform 12">
                <a:extLst>
                  <a:ext uri="{FF2B5EF4-FFF2-40B4-BE49-F238E27FC236}">
                    <a16:creationId xmlns:a16="http://schemas.microsoft.com/office/drawing/2014/main" id="{F33F3BE9-8750-4C17-A410-D05E68FAAC32}"/>
                  </a:ext>
                </a:extLst>
              </p:cNvPr>
              <p:cNvSpPr>
                <a:spLocks noEditPoints="1"/>
              </p:cNvSpPr>
              <p:nvPr/>
            </p:nvSpPr>
            <p:spPr bwMode="auto">
              <a:xfrm>
                <a:off x="6094413" y="3186113"/>
                <a:ext cx="709613" cy="3175"/>
              </a:xfrm>
              <a:custGeom>
                <a:avLst/>
                <a:gdLst>
                  <a:gd name="T0" fmla="*/ 255 w 447"/>
                  <a:gd name="T1" fmla="*/ 0 h 2"/>
                  <a:gd name="T2" fmla="*/ 0 w 447"/>
                  <a:gd name="T3" fmla="*/ 0 h 2"/>
                  <a:gd name="T4" fmla="*/ 0 w 447"/>
                  <a:gd name="T5" fmla="*/ 2 h 2"/>
                  <a:gd name="T6" fmla="*/ 255 w 447"/>
                  <a:gd name="T7" fmla="*/ 2 h 2"/>
                  <a:gd name="T8" fmla="*/ 255 w 447"/>
                  <a:gd name="T9" fmla="*/ 0 h 2"/>
                  <a:gd name="T10" fmla="*/ 447 w 447"/>
                  <a:gd name="T11" fmla="*/ 0 h 2"/>
                  <a:gd name="T12" fmla="*/ 259 w 447"/>
                  <a:gd name="T13" fmla="*/ 0 h 2"/>
                  <a:gd name="T14" fmla="*/ 259 w 447"/>
                  <a:gd name="T15" fmla="*/ 2 h 2"/>
                  <a:gd name="T16" fmla="*/ 447 w 447"/>
                  <a:gd name="T17" fmla="*/ 0 h 2"/>
                  <a:gd name="T18" fmla="*/ 447 w 44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2">
                    <a:moveTo>
                      <a:pt x="255" y="0"/>
                    </a:moveTo>
                    <a:lnTo>
                      <a:pt x="0" y="0"/>
                    </a:lnTo>
                    <a:lnTo>
                      <a:pt x="0" y="2"/>
                    </a:lnTo>
                    <a:lnTo>
                      <a:pt x="255" y="2"/>
                    </a:lnTo>
                    <a:lnTo>
                      <a:pt x="255" y="0"/>
                    </a:lnTo>
                    <a:moveTo>
                      <a:pt x="447" y="0"/>
                    </a:moveTo>
                    <a:lnTo>
                      <a:pt x="259" y="0"/>
                    </a:lnTo>
                    <a:lnTo>
                      <a:pt x="259" y="2"/>
                    </a:lnTo>
                    <a:lnTo>
                      <a:pt x="447" y="0"/>
                    </a:lnTo>
                    <a:lnTo>
                      <a:pt x="44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0" name="Freeform 13">
                <a:extLst>
                  <a:ext uri="{FF2B5EF4-FFF2-40B4-BE49-F238E27FC236}">
                    <a16:creationId xmlns:a16="http://schemas.microsoft.com/office/drawing/2014/main" id="{8BB6CE5B-E913-41DC-AA61-B00DA12758A9}"/>
                  </a:ext>
                </a:extLst>
              </p:cNvPr>
              <p:cNvSpPr>
                <a:spLocks/>
              </p:cNvSpPr>
              <p:nvPr/>
            </p:nvSpPr>
            <p:spPr bwMode="auto">
              <a:xfrm>
                <a:off x="6804026" y="3186113"/>
                <a:ext cx="9525" cy="3175"/>
              </a:xfrm>
              <a:custGeom>
                <a:avLst/>
                <a:gdLst>
                  <a:gd name="T0" fmla="*/ 6 w 6"/>
                  <a:gd name="T1" fmla="*/ 0 h 2"/>
                  <a:gd name="T2" fmla="*/ 0 w 6"/>
                  <a:gd name="T3" fmla="*/ 0 h 2"/>
                  <a:gd name="T4" fmla="*/ 0 w 6"/>
                  <a:gd name="T5" fmla="*/ 0 h 2"/>
                  <a:gd name="T6" fmla="*/ 4 w 6"/>
                  <a:gd name="T7" fmla="*/ 0 h 2"/>
                  <a:gd name="T8" fmla="*/ 4 w 6"/>
                  <a:gd name="T9" fmla="*/ 0 h 2"/>
                  <a:gd name="T10" fmla="*/ 0 w 6"/>
                  <a:gd name="T11" fmla="*/ 0 h 2"/>
                  <a:gd name="T12" fmla="*/ 0 w 6"/>
                  <a:gd name="T13" fmla="*/ 2 h 2"/>
                  <a:gd name="T14" fmla="*/ 6 w 6"/>
                  <a:gd name="T15" fmla="*/ 2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lnTo>
                      <a:pt x="0" y="0"/>
                    </a:lnTo>
                    <a:lnTo>
                      <a:pt x="0" y="0"/>
                    </a:lnTo>
                    <a:lnTo>
                      <a:pt x="4" y="0"/>
                    </a:lnTo>
                    <a:lnTo>
                      <a:pt x="4" y="0"/>
                    </a:lnTo>
                    <a:lnTo>
                      <a:pt x="0" y="0"/>
                    </a:lnTo>
                    <a:lnTo>
                      <a:pt x="0" y="2"/>
                    </a:lnTo>
                    <a:lnTo>
                      <a:pt x="6" y="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1" name="Freeform 14">
                <a:extLst>
                  <a:ext uri="{FF2B5EF4-FFF2-40B4-BE49-F238E27FC236}">
                    <a16:creationId xmlns:a16="http://schemas.microsoft.com/office/drawing/2014/main" id="{D6ADFE99-844E-435D-BB81-6162E30CD1AE}"/>
                  </a:ext>
                </a:extLst>
              </p:cNvPr>
              <p:cNvSpPr>
                <a:spLocks/>
              </p:cNvSpPr>
              <p:nvPr/>
            </p:nvSpPr>
            <p:spPr bwMode="auto">
              <a:xfrm>
                <a:off x="6804026" y="3186113"/>
                <a:ext cx="9525" cy="3175"/>
              </a:xfrm>
              <a:custGeom>
                <a:avLst/>
                <a:gdLst>
                  <a:gd name="T0" fmla="*/ 6 w 6"/>
                  <a:gd name="T1" fmla="*/ 0 h 2"/>
                  <a:gd name="T2" fmla="*/ 0 w 6"/>
                  <a:gd name="T3" fmla="*/ 0 h 2"/>
                  <a:gd name="T4" fmla="*/ 0 w 6"/>
                  <a:gd name="T5" fmla="*/ 0 h 2"/>
                  <a:gd name="T6" fmla="*/ 4 w 6"/>
                  <a:gd name="T7" fmla="*/ 0 h 2"/>
                  <a:gd name="T8" fmla="*/ 4 w 6"/>
                  <a:gd name="T9" fmla="*/ 0 h 2"/>
                  <a:gd name="T10" fmla="*/ 0 w 6"/>
                  <a:gd name="T11" fmla="*/ 0 h 2"/>
                  <a:gd name="T12" fmla="*/ 0 w 6"/>
                  <a:gd name="T13" fmla="*/ 2 h 2"/>
                  <a:gd name="T14" fmla="*/ 6 w 6"/>
                  <a:gd name="T15" fmla="*/ 2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lnTo>
                      <a:pt x="0" y="0"/>
                    </a:lnTo>
                    <a:lnTo>
                      <a:pt x="0" y="0"/>
                    </a:lnTo>
                    <a:lnTo>
                      <a:pt x="4" y="0"/>
                    </a:lnTo>
                    <a:lnTo>
                      <a:pt x="4" y="0"/>
                    </a:lnTo>
                    <a:lnTo>
                      <a:pt x="0" y="0"/>
                    </a:lnTo>
                    <a:lnTo>
                      <a:pt x="0" y="2"/>
                    </a:lnTo>
                    <a:lnTo>
                      <a:pt x="6" y="2"/>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2" name="Rectangle 15">
                <a:extLst>
                  <a:ext uri="{FF2B5EF4-FFF2-40B4-BE49-F238E27FC236}">
                    <a16:creationId xmlns:a16="http://schemas.microsoft.com/office/drawing/2014/main" id="{350A4848-3152-4EAA-A766-7E8F9AB91103}"/>
                  </a:ext>
                </a:extLst>
              </p:cNvPr>
              <p:cNvSpPr>
                <a:spLocks noChangeArrowheads="1"/>
              </p:cNvSpPr>
              <p:nvPr/>
            </p:nvSpPr>
            <p:spPr bwMode="auto">
              <a:xfrm>
                <a:off x="6804026" y="31861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3" name="Rectangle 16">
                <a:extLst>
                  <a:ext uri="{FF2B5EF4-FFF2-40B4-BE49-F238E27FC236}">
                    <a16:creationId xmlns:a16="http://schemas.microsoft.com/office/drawing/2014/main" id="{3460A01E-09EF-495B-A37B-4F2E852CBA80}"/>
                  </a:ext>
                </a:extLst>
              </p:cNvPr>
              <p:cNvSpPr>
                <a:spLocks noChangeArrowheads="1"/>
              </p:cNvSpPr>
              <p:nvPr/>
            </p:nvSpPr>
            <p:spPr bwMode="auto">
              <a:xfrm>
                <a:off x="6804026" y="31861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4" name="Freeform 17">
                <a:extLst>
                  <a:ext uri="{FF2B5EF4-FFF2-40B4-BE49-F238E27FC236}">
                    <a16:creationId xmlns:a16="http://schemas.microsoft.com/office/drawing/2014/main" id="{19DED2D0-0C47-4B12-B155-A30C3D1D3D75}"/>
                  </a:ext>
                </a:extLst>
              </p:cNvPr>
              <p:cNvSpPr>
                <a:spLocks noEditPoints="1"/>
              </p:cNvSpPr>
              <p:nvPr/>
            </p:nvSpPr>
            <p:spPr bwMode="auto">
              <a:xfrm>
                <a:off x="6499226" y="3186113"/>
                <a:ext cx="6350" cy="3175"/>
              </a:xfrm>
              <a:custGeom>
                <a:avLst/>
                <a:gdLst>
                  <a:gd name="T0" fmla="*/ 4 w 4"/>
                  <a:gd name="T1" fmla="*/ 2 h 2"/>
                  <a:gd name="T2" fmla="*/ 0 w 4"/>
                  <a:gd name="T3" fmla="*/ 2 h 2"/>
                  <a:gd name="T4" fmla="*/ 0 w 4"/>
                  <a:gd name="T5" fmla="*/ 2 h 2"/>
                  <a:gd name="T6" fmla="*/ 4 w 4"/>
                  <a:gd name="T7" fmla="*/ 2 h 2"/>
                  <a:gd name="T8" fmla="*/ 4 w 4"/>
                  <a:gd name="T9" fmla="*/ 2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0" y="2"/>
                    </a:lnTo>
                    <a:lnTo>
                      <a:pt x="0" y="2"/>
                    </a:lnTo>
                    <a:lnTo>
                      <a:pt x="4" y="2"/>
                    </a:lnTo>
                    <a:lnTo>
                      <a:pt x="4" y="2"/>
                    </a:lnTo>
                    <a:close/>
                    <a:moveTo>
                      <a:pt x="4" y="0"/>
                    </a:move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5" name="Freeform 18">
                <a:extLst>
                  <a:ext uri="{FF2B5EF4-FFF2-40B4-BE49-F238E27FC236}">
                    <a16:creationId xmlns:a16="http://schemas.microsoft.com/office/drawing/2014/main" id="{2F5E735F-9EA2-4CBC-9BFE-E4FB562C5230}"/>
                  </a:ext>
                </a:extLst>
              </p:cNvPr>
              <p:cNvSpPr>
                <a:spLocks noEditPoints="1"/>
              </p:cNvSpPr>
              <p:nvPr/>
            </p:nvSpPr>
            <p:spPr bwMode="auto">
              <a:xfrm>
                <a:off x="6499226" y="3186113"/>
                <a:ext cx="6350" cy="3175"/>
              </a:xfrm>
              <a:custGeom>
                <a:avLst/>
                <a:gdLst>
                  <a:gd name="T0" fmla="*/ 4 w 4"/>
                  <a:gd name="T1" fmla="*/ 2 h 2"/>
                  <a:gd name="T2" fmla="*/ 0 w 4"/>
                  <a:gd name="T3" fmla="*/ 2 h 2"/>
                  <a:gd name="T4" fmla="*/ 0 w 4"/>
                  <a:gd name="T5" fmla="*/ 2 h 2"/>
                  <a:gd name="T6" fmla="*/ 4 w 4"/>
                  <a:gd name="T7" fmla="*/ 2 h 2"/>
                  <a:gd name="T8" fmla="*/ 4 w 4"/>
                  <a:gd name="T9" fmla="*/ 2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0" y="2"/>
                    </a:lnTo>
                    <a:lnTo>
                      <a:pt x="0" y="2"/>
                    </a:lnTo>
                    <a:lnTo>
                      <a:pt x="4" y="2"/>
                    </a:lnTo>
                    <a:lnTo>
                      <a:pt x="4" y="2"/>
                    </a:lnTo>
                    <a:moveTo>
                      <a:pt x="4" y="0"/>
                    </a:moveTo>
                    <a:lnTo>
                      <a:pt x="0" y="0"/>
                    </a:lnTo>
                    <a:lnTo>
                      <a:pt x="0" y="0"/>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6" name="Rectangle 19">
                <a:extLst>
                  <a:ext uri="{FF2B5EF4-FFF2-40B4-BE49-F238E27FC236}">
                    <a16:creationId xmlns:a16="http://schemas.microsoft.com/office/drawing/2014/main" id="{4ADD4306-CA57-42BA-94D6-ABDE468B8EE9}"/>
                  </a:ext>
                </a:extLst>
              </p:cNvPr>
              <p:cNvSpPr>
                <a:spLocks noChangeArrowheads="1"/>
              </p:cNvSpPr>
              <p:nvPr/>
            </p:nvSpPr>
            <p:spPr bwMode="auto">
              <a:xfrm>
                <a:off x="6499226" y="31861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7" name="Rectangle 20">
                <a:extLst>
                  <a:ext uri="{FF2B5EF4-FFF2-40B4-BE49-F238E27FC236}">
                    <a16:creationId xmlns:a16="http://schemas.microsoft.com/office/drawing/2014/main" id="{BFC1CD38-A236-4809-B1FB-74907992E81F}"/>
                  </a:ext>
                </a:extLst>
              </p:cNvPr>
              <p:cNvSpPr>
                <a:spLocks noChangeArrowheads="1"/>
              </p:cNvSpPr>
              <p:nvPr/>
            </p:nvSpPr>
            <p:spPr bwMode="auto">
              <a:xfrm>
                <a:off x="6499226" y="31861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8" name="Freeform 21">
                <a:extLst>
                  <a:ext uri="{FF2B5EF4-FFF2-40B4-BE49-F238E27FC236}">
                    <a16:creationId xmlns:a16="http://schemas.microsoft.com/office/drawing/2014/main" id="{FBF5BE97-2B91-4950-9E19-648E2EB30310}"/>
                  </a:ext>
                </a:extLst>
              </p:cNvPr>
              <p:cNvSpPr>
                <a:spLocks noEditPoints="1"/>
              </p:cNvSpPr>
              <p:nvPr/>
            </p:nvSpPr>
            <p:spPr bwMode="auto">
              <a:xfrm>
                <a:off x="5588001" y="3186113"/>
                <a:ext cx="6350" cy="3175"/>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0"/>
                    </a:moveTo>
                    <a:lnTo>
                      <a:pt x="0" y="0"/>
                    </a:lnTo>
                    <a:lnTo>
                      <a:pt x="0" y="2"/>
                    </a:lnTo>
                    <a:lnTo>
                      <a:pt x="4" y="2"/>
                    </a:lnTo>
                    <a:lnTo>
                      <a:pt x="4" y="0"/>
                    </a:lnTo>
                    <a:close/>
                    <a:moveTo>
                      <a:pt x="4" y="0"/>
                    </a:move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09" name="Freeform 22">
                <a:extLst>
                  <a:ext uri="{FF2B5EF4-FFF2-40B4-BE49-F238E27FC236}">
                    <a16:creationId xmlns:a16="http://schemas.microsoft.com/office/drawing/2014/main" id="{DE36FADD-EE6D-4A9D-A990-0ABFE11743A9}"/>
                  </a:ext>
                </a:extLst>
              </p:cNvPr>
              <p:cNvSpPr>
                <a:spLocks noEditPoints="1"/>
              </p:cNvSpPr>
              <p:nvPr/>
            </p:nvSpPr>
            <p:spPr bwMode="auto">
              <a:xfrm>
                <a:off x="5588001" y="3186113"/>
                <a:ext cx="6350" cy="3175"/>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0"/>
                    </a:moveTo>
                    <a:lnTo>
                      <a:pt x="0" y="0"/>
                    </a:lnTo>
                    <a:lnTo>
                      <a:pt x="0" y="2"/>
                    </a:lnTo>
                    <a:lnTo>
                      <a:pt x="4" y="2"/>
                    </a:lnTo>
                    <a:lnTo>
                      <a:pt x="4" y="0"/>
                    </a:lnTo>
                    <a:moveTo>
                      <a:pt x="4" y="0"/>
                    </a:moveTo>
                    <a:lnTo>
                      <a:pt x="0" y="0"/>
                    </a:lnTo>
                    <a:lnTo>
                      <a:pt x="0" y="0"/>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0" name="Rectangle 23">
                <a:extLst>
                  <a:ext uri="{FF2B5EF4-FFF2-40B4-BE49-F238E27FC236}">
                    <a16:creationId xmlns:a16="http://schemas.microsoft.com/office/drawing/2014/main" id="{7B99A174-49FA-4462-AB49-5B5034BC8463}"/>
                  </a:ext>
                </a:extLst>
              </p:cNvPr>
              <p:cNvSpPr>
                <a:spLocks noChangeArrowheads="1"/>
              </p:cNvSpPr>
              <p:nvPr/>
            </p:nvSpPr>
            <p:spPr bwMode="auto">
              <a:xfrm>
                <a:off x="5588001" y="31861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1" name="Rectangle 24">
                <a:extLst>
                  <a:ext uri="{FF2B5EF4-FFF2-40B4-BE49-F238E27FC236}">
                    <a16:creationId xmlns:a16="http://schemas.microsoft.com/office/drawing/2014/main" id="{1A82F31F-C264-4651-8849-9A086F7A0EC5}"/>
                  </a:ext>
                </a:extLst>
              </p:cNvPr>
              <p:cNvSpPr>
                <a:spLocks noChangeArrowheads="1"/>
              </p:cNvSpPr>
              <p:nvPr/>
            </p:nvSpPr>
            <p:spPr bwMode="auto">
              <a:xfrm>
                <a:off x="5588001" y="31861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2" name="Freeform 25">
                <a:extLst>
                  <a:ext uri="{FF2B5EF4-FFF2-40B4-BE49-F238E27FC236}">
                    <a16:creationId xmlns:a16="http://schemas.microsoft.com/office/drawing/2014/main" id="{0E67AA84-519E-40B0-939D-F592EDEFA47B}"/>
                  </a:ext>
                </a:extLst>
              </p:cNvPr>
              <p:cNvSpPr>
                <a:spLocks noEditPoints="1"/>
              </p:cNvSpPr>
              <p:nvPr/>
            </p:nvSpPr>
            <p:spPr bwMode="auto">
              <a:xfrm>
                <a:off x="5186363" y="3581401"/>
                <a:ext cx="112713" cy="90488"/>
              </a:xfrm>
              <a:custGeom>
                <a:avLst/>
                <a:gdLst>
                  <a:gd name="T0" fmla="*/ 71 w 71"/>
                  <a:gd name="T1" fmla="*/ 55 h 57"/>
                  <a:gd name="T2" fmla="*/ 4 w 71"/>
                  <a:gd name="T3" fmla="*/ 55 h 57"/>
                  <a:gd name="T4" fmla="*/ 2 w 71"/>
                  <a:gd name="T5" fmla="*/ 55 h 57"/>
                  <a:gd name="T6" fmla="*/ 2 w 71"/>
                  <a:gd name="T7" fmla="*/ 57 h 57"/>
                  <a:gd name="T8" fmla="*/ 4 w 71"/>
                  <a:gd name="T9" fmla="*/ 57 h 57"/>
                  <a:gd name="T10" fmla="*/ 71 w 71"/>
                  <a:gd name="T11" fmla="*/ 57 h 57"/>
                  <a:gd name="T12" fmla="*/ 71 w 71"/>
                  <a:gd name="T13" fmla="*/ 55 h 57"/>
                  <a:gd name="T14" fmla="*/ 0 w 71"/>
                  <a:gd name="T15" fmla="*/ 0 h 57"/>
                  <a:gd name="T16" fmla="*/ 0 w 71"/>
                  <a:gd name="T17" fmla="*/ 0 h 57"/>
                  <a:gd name="T18" fmla="*/ 0 w 71"/>
                  <a:gd name="T19" fmla="*/ 53 h 57"/>
                  <a:gd name="T20" fmla="*/ 0 w 71"/>
                  <a:gd name="T21" fmla="*/ 57 h 57"/>
                  <a:gd name="T22" fmla="*/ 0 w 71"/>
                  <a:gd name="T23" fmla="*/ 57 h 57"/>
                  <a:gd name="T24" fmla="*/ 0 w 71"/>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7">
                    <a:moveTo>
                      <a:pt x="71" y="55"/>
                    </a:moveTo>
                    <a:lnTo>
                      <a:pt x="4" y="55"/>
                    </a:lnTo>
                    <a:lnTo>
                      <a:pt x="2" y="55"/>
                    </a:lnTo>
                    <a:lnTo>
                      <a:pt x="2" y="57"/>
                    </a:lnTo>
                    <a:lnTo>
                      <a:pt x="4" y="57"/>
                    </a:lnTo>
                    <a:lnTo>
                      <a:pt x="71" y="57"/>
                    </a:lnTo>
                    <a:lnTo>
                      <a:pt x="71" y="55"/>
                    </a:lnTo>
                    <a:close/>
                    <a:moveTo>
                      <a:pt x="0" y="0"/>
                    </a:moveTo>
                    <a:lnTo>
                      <a:pt x="0" y="0"/>
                    </a:lnTo>
                    <a:lnTo>
                      <a:pt x="0" y="53"/>
                    </a:lnTo>
                    <a:lnTo>
                      <a:pt x="0" y="57"/>
                    </a:lnTo>
                    <a:lnTo>
                      <a:pt x="0" y="5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3" name="Freeform 26">
                <a:extLst>
                  <a:ext uri="{FF2B5EF4-FFF2-40B4-BE49-F238E27FC236}">
                    <a16:creationId xmlns:a16="http://schemas.microsoft.com/office/drawing/2014/main" id="{91AD317A-3EDB-4266-8AD7-A4C8ABCF765A}"/>
                  </a:ext>
                </a:extLst>
              </p:cNvPr>
              <p:cNvSpPr>
                <a:spLocks noEditPoints="1"/>
              </p:cNvSpPr>
              <p:nvPr/>
            </p:nvSpPr>
            <p:spPr bwMode="auto">
              <a:xfrm>
                <a:off x="5186363" y="3581401"/>
                <a:ext cx="112713" cy="90488"/>
              </a:xfrm>
              <a:custGeom>
                <a:avLst/>
                <a:gdLst>
                  <a:gd name="T0" fmla="*/ 71 w 71"/>
                  <a:gd name="T1" fmla="*/ 55 h 57"/>
                  <a:gd name="T2" fmla="*/ 4 w 71"/>
                  <a:gd name="T3" fmla="*/ 55 h 57"/>
                  <a:gd name="T4" fmla="*/ 2 w 71"/>
                  <a:gd name="T5" fmla="*/ 55 h 57"/>
                  <a:gd name="T6" fmla="*/ 2 w 71"/>
                  <a:gd name="T7" fmla="*/ 57 h 57"/>
                  <a:gd name="T8" fmla="*/ 4 w 71"/>
                  <a:gd name="T9" fmla="*/ 57 h 57"/>
                  <a:gd name="T10" fmla="*/ 71 w 71"/>
                  <a:gd name="T11" fmla="*/ 57 h 57"/>
                  <a:gd name="T12" fmla="*/ 71 w 71"/>
                  <a:gd name="T13" fmla="*/ 55 h 57"/>
                  <a:gd name="T14" fmla="*/ 0 w 71"/>
                  <a:gd name="T15" fmla="*/ 0 h 57"/>
                  <a:gd name="T16" fmla="*/ 0 w 71"/>
                  <a:gd name="T17" fmla="*/ 0 h 57"/>
                  <a:gd name="T18" fmla="*/ 0 w 71"/>
                  <a:gd name="T19" fmla="*/ 53 h 57"/>
                  <a:gd name="T20" fmla="*/ 0 w 71"/>
                  <a:gd name="T21" fmla="*/ 57 h 57"/>
                  <a:gd name="T22" fmla="*/ 0 w 71"/>
                  <a:gd name="T23" fmla="*/ 57 h 57"/>
                  <a:gd name="T24" fmla="*/ 0 w 71"/>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7">
                    <a:moveTo>
                      <a:pt x="71" y="55"/>
                    </a:moveTo>
                    <a:lnTo>
                      <a:pt x="4" y="55"/>
                    </a:lnTo>
                    <a:lnTo>
                      <a:pt x="2" y="55"/>
                    </a:lnTo>
                    <a:lnTo>
                      <a:pt x="2" y="57"/>
                    </a:lnTo>
                    <a:lnTo>
                      <a:pt x="4" y="57"/>
                    </a:lnTo>
                    <a:lnTo>
                      <a:pt x="71" y="57"/>
                    </a:lnTo>
                    <a:lnTo>
                      <a:pt x="71" y="55"/>
                    </a:lnTo>
                    <a:moveTo>
                      <a:pt x="0" y="0"/>
                    </a:moveTo>
                    <a:lnTo>
                      <a:pt x="0" y="0"/>
                    </a:lnTo>
                    <a:lnTo>
                      <a:pt x="0" y="53"/>
                    </a:lnTo>
                    <a:lnTo>
                      <a:pt x="0" y="57"/>
                    </a:lnTo>
                    <a:lnTo>
                      <a:pt x="0" y="57"/>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4" name="Freeform 27">
                <a:extLst>
                  <a:ext uri="{FF2B5EF4-FFF2-40B4-BE49-F238E27FC236}">
                    <a16:creationId xmlns:a16="http://schemas.microsoft.com/office/drawing/2014/main" id="{C444F33C-548F-44AA-AFCF-9C26277C0948}"/>
                  </a:ext>
                </a:extLst>
              </p:cNvPr>
              <p:cNvSpPr>
                <a:spLocks/>
              </p:cNvSpPr>
              <p:nvPr/>
            </p:nvSpPr>
            <p:spPr bwMode="auto">
              <a:xfrm>
                <a:off x="6892926" y="3581401"/>
                <a:ext cx="112713" cy="87313"/>
              </a:xfrm>
              <a:custGeom>
                <a:avLst/>
                <a:gdLst>
                  <a:gd name="T0" fmla="*/ 71 w 71"/>
                  <a:gd name="T1" fmla="*/ 0 h 55"/>
                  <a:gd name="T2" fmla="*/ 69 w 71"/>
                  <a:gd name="T3" fmla="*/ 0 h 55"/>
                  <a:gd name="T4" fmla="*/ 69 w 71"/>
                  <a:gd name="T5" fmla="*/ 50 h 55"/>
                  <a:gd name="T6" fmla="*/ 69 w 71"/>
                  <a:gd name="T7" fmla="*/ 55 h 55"/>
                  <a:gd name="T8" fmla="*/ 65 w 71"/>
                  <a:gd name="T9" fmla="*/ 55 h 55"/>
                  <a:gd name="T10" fmla="*/ 0 w 71"/>
                  <a:gd name="T11" fmla="*/ 55 h 55"/>
                  <a:gd name="T12" fmla="*/ 0 w 71"/>
                  <a:gd name="T13" fmla="*/ 55 h 55"/>
                  <a:gd name="T14" fmla="*/ 67 w 71"/>
                  <a:gd name="T15" fmla="*/ 55 h 55"/>
                  <a:gd name="T16" fmla="*/ 71 w 71"/>
                  <a:gd name="T17" fmla="*/ 55 h 55"/>
                  <a:gd name="T18" fmla="*/ 71 w 71"/>
                  <a:gd name="T19" fmla="*/ 53 h 55"/>
                  <a:gd name="T20" fmla="*/ 71 w 71"/>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5">
                    <a:moveTo>
                      <a:pt x="71" y="0"/>
                    </a:moveTo>
                    <a:lnTo>
                      <a:pt x="69" y="0"/>
                    </a:lnTo>
                    <a:lnTo>
                      <a:pt x="69" y="50"/>
                    </a:lnTo>
                    <a:lnTo>
                      <a:pt x="69" y="55"/>
                    </a:lnTo>
                    <a:lnTo>
                      <a:pt x="65" y="55"/>
                    </a:lnTo>
                    <a:lnTo>
                      <a:pt x="0" y="55"/>
                    </a:lnTo>
                    <a:lnTo>
                      <a:pt x="0" y="55"/>
                    </a:lnTo>
                    <a:lnTo>
                      <a:pt x="67" y="55"/>
                    </a:lnTo>
                    <a:lnTo>
                      <a:pt x="71" y="55"/>
                    </a:lnTo>
                    <a:lnTo>
                      <a:pt x="71" y="53"/>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5" name="Freeform 28">
                <a:extLst>
                  <a:ext uri="{FF2B5EF4-FFF2-40B4-BE49-F238E27FC236}">
                    <a16:creationId xmlns:a16="http://schemas.microsoft.com/office/drawing/2014/main" id="{837F5089-A994-49E3-901B-624E91E89FAD}"/>
                  </a:ext>
                </a:extLst>
              </p:cNvPr>
              <p:cNvSpPr>
                <a:spLocks/>
              </p:cNvSpPr>
              <p:nvPr/>
            </p:nvSpPr>
            <p:spPr bwMode="auto">
              <a:xfrm>
                <a:off x="6892926" y="3581401"/>
                <a:ext cx="112713" cy="87313"/>
              </a:xfrm>
              <a:custGeom>
                <a:avLst/>
                <a:gdLst>
                  <a:gd name="T0" fmla="*/ 71 w 71"/>
                  <a:gd name="T1" fmla="*/ 0 h 55"/>
                  <a:gd name="T2" fmla="*/ 69 w 71"/>
                  <a:gd name="T3" fmla="*/ 0 h 55"/>
                  <a:gd name="T4" fmla="*/ 69 w 71"/>
                  <a:gd name="T5" fmla="*/ 50 h 55"/>
                  <a:gd name="T6" fmla="*/ 69 w 71"/>
                  <a:gd name="T7" fmla="*/ 55 h 55"/>
                  <a:gd name="T8" fmla="*/ 65 w 71"/>
                  <a:gd name="T9" fmla="*/ 55 h 55"/>
                  <a:gd name="T10" fmla="*/ 0 w 71"/>
                  <a:gd name="T11" fmla="*/ 55 h 55"/>
                  <a:gd name="T12" fmla="*/ 0 w 71"/>
                  <a:gd name="T13" fmla="*/ 55 h 55"/>
                  <a:gd name="T14" fmla="*/ 67 w 71"/>
                  <a:gd name="T15" fmla="*/ 55 h 55"/>
                  <a:gd name="T16" fmla="*/ 71 w 71"/>
                  <a:gd name="T17" fmla="*/ 55 h 55"/>
                  <a:gd name="T18" fmla="*/ 71 w 71"/>
                  <a:gd name="T19" fmla="*/ 53 h 55"/>
                  <a:gd name="T20" fmla="*/ 71 w 71"/>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5">
                    <a:moveTo>
                      <a:pt x="71" y="0"/>
                    </a:moveTo>
                    <a:lnTo>
                      <a:pt x="69" y="0"/>
                    </a:lnTo>
                    <a:lnTo>
                      <a:pt x="69" y="50"/>
                    </a:lnTo>
                    <a:lnTo>
                      <a:pt x="69" y="55"/>
                    </a:lnTo>
                    <a:lnTo>
                      <a:pt x="65" y="55"/>
                    </a:lnTo>
                    <a:lnTo>
                      <a:pt x="0" y="55"/>
                    </a:lnTo>
                    <a:lnTo>
                      <a:pt x="0" y="55"/>
                    </a:lnTo>
                    <a:lnTo>
                      <a:pt x="67" y="55"/>
                    </a:lnTo>
                    <a:lnTo>
                      <a:pt x="71" y="55"/>
                    </a:lnTo>
                    <a:lnTo>
                      <a:pt x="71" y="53"/>
                    </a:lnTo>
                    <a:lnTo>
                      <a:pt x="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6" name="Freeform 29">
                <a:extLst>
                  <a:ext uri="{FF2B5EF4-FFF2-40B4-BE49-F238E27FC236}">
                    <a16:creationId xmlns:a16="http://schemas.microsoft.com/office/drawing/2014/main" id="{399EE38C-412E-49CA-B9CD-1A536B17CC49}"/>
                  </a:ext>
                </a:extLst>
              </p:cNvPr>
              <p:cNvSpPr>
                <a:spLocks noEditPoints="1"/>
              </p:cNvSpPr>
              <p:nvPr/>
            </p:nvSpPr>
            <p:spPr bwMode="auto">
              <a:xfrm>
                <a:off x="5329238" y="3668713"/>
                <a:ext cx="588963" cy="3175"/>
              </a:xfrm>
              <a:custGeom>
                <a:avLst/>
                <a:gdLst>
                  <a:gd name="T0" fmla="*/ 163 w 371"/>
                  <a:gd name="T1" fmla="*/ 0 h 2"/>
                  <a:gd name="T2" fmla="*/ 0 w 371"/>
                  <a:gd name="T3" fmla="*/ 0 h 2"/>
                  <a:gd name="T4" fmla="*/ 0 w 371"/>
                  <a:gd name="T5" fmla="*/ 2 h 2"/>
                  <a:gd name="T6" fmla="*/ 163 w 371"/>
                  <a:gd name="T7" fmla="*/ 2 h 2"/>
                  <a:gd name="T8" fmla="*/ 163 w 371"/>
                  <a:gd name="T9" fmla="*/ 0 h 2"/>
                  <a:gd name="T10" fmla="*/ 371 w 371"/>
                  <a:gd name="T11" fmla="*/ 0 h 2"/>
                  <a:gd name="T12" fmla="*/ 167 w 371"/>
                  <a:gd name="T13" fmla="*/ 0 h 2"/>
                  <a:gd name="T14" fmla="*/ 167 w 371"/>
                  <a:gd name="T15" fmla="*/ 2 h 2"/>
                  <a:gd name="T16" fmla="*/ 371 w 371"/>
                  <a:gd name="T17" fmla="*/ 2 h 2"/>
                  <a:gd name="T18" fmla="*/ 371 w 37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2">
                    <a:moveTo>
                      <a:pt x="163" y="0"/>
                    </a:moveTo>
                    <a:lnTo>
                      <a:pt x="0" y="0"/>
                    </a:lnTo>
                    <a:lnTo>
                      <a:pt x="0" y="2"/>
                    </a:lnTo>
                    <a:lnTo>
                      <a:pt x="163" y="2"/>
                    </a:lnTo>
                    <a:lnTo>
                      <a:pt x="163" y="0"/>
                    </a:lnTo>
                    <a:close/>
                    <a:moveTo>
                      <a:pt x="371" y="0"/>
                    </a:moveTo>
                    <a:lnTo>
                      <a:pt x="167" y="0"/>
                    </a:lnTo>
                    <a:lnTo>
                      <a:pt x="167" y="2"/>
                    </a:lnTo>
                    <a:lnTo>
                      <a:pt x="371" y="2"/>
                    </a:lnTo>
                    <a:lnTo>
                      <a:pt x="3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7" name="Freeform 30">
                <a:extLst>
                  <a:ext uri="{FF2B5EF4-FFF2-40B4-BE49-F238E27FC236}">
                    <a16:creationId xmlns:a16="http://schemas.microsoft.com/office/drawing/2014/main" id="{6AF28D53-FFBB-407F-B408-78174368FD68}"/>
                  </a:ext>
                </a:extLst>
              </p:cNvPr>
              <p:cNvSpPr>
                <a:spLocks noEditPoints="1"/>
              </p:cNvSpPr>
              <p:nvPr/>
            </p:nvSpPr>
            <p:spPr bwMode="auto">
              <a:xfrm>
                <a:off x="5329238" y="3668713"/>
                <a:ext cx="588963" cy="3175"/>
              </a:xfrm>
              <a:custGeom>
                <a:avLst/>
                <a:gdLst>
                  <a:gd name="T0" fmla="*/ 163 w 371"/>
                  <a:gd name="T1" fmla="*/ 0 h 2"/>
                  <a:gd name="T2" fmla="*/ 0 w 371"/>
                  <a:gd name="T3" fmla="*/ 0 h 2"/>
                  <a:gd name="T4" fmla="*/ 0 w 371"/>
                  <a:gd name="T5" fmla="*/ 2 h 2"/>
                  <a:gd name="T6" fmla="*/ 163 w 371"/>
                  <a:gd name="T7" fmla="*/ 2 h 2"/>
                  <a:gd name="T8" fmla="*/ 163 w 371"/>
                  <a:gd name="T9" fmla="*/ 0 h 2"/>
                  <a:gd name="T10" fmla="*/ 371 w 371"/>
                  <a:gd name="T11" fmla="*/ 0 h 2"/>
                  <a:gd name="T12" fmla="*/ 167 w 371"/>
                  <a:gd name="T13" fmla="*/ 0 h 2"/>
                  <a:gd name="T14" fmla="*/ 167 w 371"/>
                  <a:gd name="T15" fmla="*/ 2 h 2"/>
                  <a:gd name="T16" fmla="*/ 371 w 371"/>
                  <a:gd name="T17" fmla="*/ 2 h 2"/>
                  <a:gd name="T18" fmla="*/ 371 w 37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2">
                    <a:moveTo>
                      <a:pt x="163" y="0"/>
                    </a:moveTo>
                    <a:lnTo>
                      <a:pt x="0" y="0"/>
                    </a:lnTo>
                    <a:lnTo>
                      <a:pt x="0" y="2"/>
                    </a:lnTo>
                    <a:lnTo>
                      <a:pt x="163" y="2"/>
                    </a:lnTo>
                    <a:lnTo>
                      <a:pt x="163" y="0"/>
                    </a:lnTo>
                    <a:moveTo>
                      <a:pt x="371" y="0"/>
                    </a:moveTo>
                    <a:lnTo>
                      <a:pt x="167" y="0"/>
                    </a:lnTo>
                    <a:lnTo>
                      <a:pt x="167" y="2"/>
                    </a:lnTo>
                    <a:lnTo>
                      <a:pt x="371" y="2"/>
                    </a:lnTo>
                    <a:lnTo>
                      <a:pt x="3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8" name="Freeform 31">
                <a:extLst>
                  <a:ext uri="{FF2B5EF4-FFF2-40B4-BE49-F238E27FC236}">
                    <a16:creationId xmlns:a16="http://schemas.microsoft.com/office/drawing/2014/main" id="{CC614626-7C19-4CA7-887F-14319746218B}"/>
                  </a:ext>
                </a:extLst>
              </p:cNvPr>
              <p:cNvSpPr>
                <a:spLocks noEditPoints="1"/>
              </p:cNvSpPr>
              <p:nvPr/>
            </p:nvSpPr>
            <p:spPr bwMode="auto">
              <a:xfrm>
                <a:off x="6094413" y="3668713"/>
                <a:ext cx="709613" cy="3175"/>
              </a:xfrm>
              <a:custGeom>
                <a:avLst/>
                <a:gdLst>
                  <a:gd name="T0" fmla="*/ 259 w 447"/>
                  <a:gd name="T1" fmla="*/ 0 h 2"/>
                  <a:gd name="T2" fmla="*/ 259 w 447"/>
                  <a:gd name="T3" fmla="*/ 0 h 2"/>
                  <a:gd name="T4" fmla="*/ 447 w 447"/>
                  <a:gd name="T5" fmla="*/ 2 h 2"/>
                  <a:gd name="T6" fmla="*/ 447 w 447"/>
                  <a:gd name="T7" fmla="*/ 0 h 2"/>
                  <a:gd name="T8" fmla="*/ 259 w 447"/>
                  <a:gd name="T9" fmla="*/ 0 h 2"/>
                  <a:gd name="T10" fmla="*/ 0 w 447"/>
                  <a:gd name="T11" fmla="*/ 0 h 2"/>
                  <a:gd name="T12" fmla="*/ 0 w 447"/>
                  <a:gd name="T13" fmla="*/ 0 h 2"/>
                  <a:gd name="T14" fmla="*/ 255 w 447"/>
                  <a:gd name="T15" fmla="*/ 0 h 2"/>
                  <a:gd name="T16" fmla="*/ 255 w 447"/>
                  <a:gd name="T17" fmla="*/ 0 h 2"/>
                  <a:gd name="T18" fmla="*/ 0 w 44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2">
                    <a:moveTo>
                      <a:pt x="259" y="0"/>
                    </a:moveTo>
                    <a:lnTo>
                      <a:pt x="259" y="0"/>
                    </a:lnTo>
                    <a:lnTo>
                      <a:pt x="447" y="2"/>
                    </a:lnTo>
                    <a:lnTo>
                      <a:pt x="447" y="0"/>
                    </a:lnTo>
                    <a:lnTo>
                      <a:pt x="259" y="0"/>
                    </a:lnTo>
                    <a:close/>
                    <a:moveTo>
                      <a:pt x="0" y="0"/>
                    </a:moveTo>
                    <a:lnTo>
                      <a:pt x="0" y="0"/>
                    </a:lnTo>
                    <a:lnTo>
                      <a:pt x="255" y="0"/>
                    </a:lnTo>
                    <a:lnTo>
                      <a:pt x="2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19" name="Freeform 32">
                <a:extLst>
                  <a:ext uri="{FF2B5EF4-FFF2-40B4-BE49-F238E27FC236}">
                    <a16:creationId xmlns:a16="http://schemas.microsoft.com/office/drawing/2014/main" id="{86E3125D-9E4B-42FD-B023-E63C13175A04}"/>
                  </a:ext>
                </a:extLst>
              </p:cNvPr>
              <p:cNvSpPr>
                <a:spLocks noEditPoints="1"/>
              </p:cNvSpPr>
              <p:nvPr/>
            </p:nvSpPr>
            <p:spPr bwMode="auto">
              <a:xfrm>
                <a:off x="6094413" y="3668713"/>
                <a:ext cx="709613" cy="3175"/>
              </a:xfrm>
              <a:custGeom>
                <a:avLst/>
                <a:gdLst>
                  <a:gd name="T0" fmla="*/ 259 w 447"/>
                  <a:gd name="T1" fmla="*/ 0 h 2"/>
                  <a:gd name="T2" fmla="*/ 259 w 447"/>
                  <a:gd name="T3" fmla="*/ 0 h 2"/>
                  <a:gd name="T4" fmla="*/ 447 w 447"/>
                  <a:gd name="T5" fmla="*/ 2 h 2"/>
                  <a:gd name="T6" fmla="*/ 447 w 447"/>
                  <a:gd name="T7" fmla="*/ 0 h 2"/>
                  <a:gd name="T8" fmla="*/ 259 w 447"/>
                  <a:gd name="T9" fmla="*/ 0 h 2"/>
                  <a:gd name="T10" fmla="*/ 0 w 447"/>
                  <a:gd name="T11" fmla="*/ 0 h 2"/>
                  <a:gd name="T12" fmla="*/ 0 w 447"/>
                  <a:gd name="T13" fmla="*/ 0 h 2"/>
                  <a:gd name="T14" fmla="*/ 255 w 447"/>
                  <a:gd name="T15" fmla="*/ 0 h 2"/>
                  <a:gd name="T16" fmla="*/ 255 w 447"/>
                  <a:gd name="T17" fmla="*/ 0 h 2"/>
                  <a:gd name="T18" fmla="*/ 0 w 44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2">
                    <a:moveTo>
                      <a:pt x="259" y="0"/>
                    </a:moveTo>
                    <a:lnTo>
                      <a:pt x="259" y="0"/>
                    </a:lnTo>
                    <a:lnTo>
                      <a:pt x="447" y="2"/>
                    </a:lnTo>
                    <a:lnTo>
                      <a:pt x="447" y="0"/>
                    </a:lnTo>
                    <a:lnTo>
                      <a:pt x="259" y="0"/>
                    </a:lnTo>
                    <a:moveTo>
                      <a:pt x="0" y="0"/>
                    </a:moveTo>
                    <a:lnTo>
                      <a:pt x="0" y="0"/>
                    </a:lnTo>
                    <a:lnTo>
                      <a:pt x="255" y="0"/>
                    </a:lnTo>
                    <a:lnTo>
                      <a:pt x="255"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0" name="Freeform 33">
                <a:extLst>
                  <a:ext uri="{FF2B5EF4-FFF2-40B4-BE49-F238E27FC236}">
                    <a16:creationId xmlns:a16="http://schemas.microsoft.com/office/drawing/2014/main" id="{FFC43ABA-4201-437E-AAC3-5BB8BCCF146E}"/>
                  </a:ext>
                </a:extLst>
              </p:cNvPr>
              <p:cNvSpPr>
                <a:spLocks/>
              </p:cNvSpPr>
              <p:nvPr/>
            </p:nvSpPr>
            <p:spPr bwMode="auto">
              <a:xfrm>
                <a:off x="6804026" y="3668713"/>
                <a:ext cx="9525" cy="3175"/>
              </a:xfrm>
              <a:custGeom>
                <a:avLst/>
                <a:gdLst>
                  <a:gd name="T0" fmla="*/ 6 w 6"/>
                  <a:gd name="T1" fmla="*/ 0 h 2"/>
                  <a:gd name="T2" fmla="*/ 0 w 6"/>
                  <a:gd name="T3" fmla="*/ 0 h 2"/>
                  <a:gd name="T4" fmla="*/ 0 w 6"/>
                  <a:gd name="T5" fmla="*/ 0 h 2"/>
                  <a:gd name="T6" fmla="*/ 4 w 6"/>
                  <a:gd name="T7" fmla="*/ 0 h 2"/>
                  <a:gd name="T8" fmla="*/ 4 w 6"/>
                  <a:gd name="T9" fmla="*/ 2 h 2"/>
                  <a:gd name="T10" fmla="*/ 0 w 6"/>
                  <a:gd name="T11" fmla="*/ 2 h 2"/>
                  <a:gd name="T12" fmla="*/ 0 w 6"/>
                  <a:gd name="T13" fmla="*/ 2 h 2"/>
                  <a:gd name="T14" fmla="*/ 6 w 6"/>
                  <a:gd name="T15" fmla="*/ 2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lnTo>
                      <a:pt x="0" y="0"/>
                    </a:lnTo>
                    <a:lnTo>
                      <a:pt x="0" y="0"/>
                    </a:lnTo>
                    <a:lnTo>
                      <a:pt x="4" y="0"/>
                    </a:lnTo>
                    <a:lnTo>
                      <a:pt x="4" y="2"/>
                    </a:lnTo>
                    <a:lnTo>
                      <a:pt x="0" y="2"/>
                    </a:lnTo>
                    <a:lnTo>
                      <a:pt x="0" y="2"/>
                    </a:lnTo>
                    <a:lnTo>
                      <a:pt x="6" y="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1" name="Freeform 34">
                <a:extLst>
                  <a:ext uri="{FF2B5EF4-FFF2-40B4-BE49-F238E27FC236}">
                    <a16:creationId xmlns:a16="http://schemas.microsoft.com/office/drawing/2014/main" id="{9D7AECBF-179C-43CB-AAC8-61BABEEA2E5E}"/>
                  </a:ext>
                </a:extLst>
              </p:cNvPr>
              <p:cNvSpPr>
                <a:spLocks/>
              </p:cNvSpPr>
              <p:nvPr/>
            </p:nvSpPr>
            <p:spPr bwMode="auto">
              <a:xfrm>
                <a:off x="6804026" y="3668713"/>
                <a:ext cx="9525" cy="3175"/>
              </a:xfrm>
              <a:custGeom>
                <a:avLst/>
                <a:gdLst>
                  <a:gd name="T0" fmla="*/ 6 w 6"/>
                  <a:gd name="T1" fmla="*/ 0 h 2"/>
                  <a:gd name="T2" fmla="*/ 0 w 6"/>
                  <a:gd name="T3" fmla="*/ 0 h 2"/>
                  <a:gd name="T4" fmla="*/ 0 w 6"/>
                  <a:gd name="T5" fmla="*/ 0 h 2"/>
                  <a:gd name="T6" fmla="*/ 4 w 6"/>
                  <a:gd name="T7" fmla="*/ 0 h 2"/>
                  <a:gd name="T8" fmla="*/ 4 w 6"/>
                  <a:gd name="T9" fmla="*/ 2 h 2"/>
                  <a:gd name="T10" fmla="*/ 0 w 6"/>
                  <a:gd name="T11" fmla="*/ 2 h 2"/>
                  <a:gd name="T12" fmla="*/ 0 w 6"/>
                  <a:gd name="T13" fmla="*/ 2 h 2"/>
                  <a:gd name="T14" fmla="*/ 6 w 6"/>
                  <a:gd name="T15" fmla="*/ 2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lnTo>
                      <a:pt x="0" y="0"/>
                    </a:lnTo>
                    <a:lnTo>
                      <a:pt x="0" y="0"/>
                    </a:lnTo>
                    <a:lnTo>
                      <a:pt x="4" y="0"/>
                    </a:lnTo>
                    <a:lnTo>
                      <a:pt x="4" y="2"/>
                    </a:lnTo>
                    <a:lnTo>
                      <a:pt x="0" y="2"/>
                    </a:lnTo>
                    <a:lnTo>
                      <a:pt x="0" y="2"/>
                    </a:lnTo>
                    <a:lnTo>
                      <a:pt x="6" y="2"/>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2" name="Rectangle 35">
                <a:extLst>
                  <a:ext uri="{FF2B5EF4-FFF2-40B4-BE49-F238E27FC236}">
                    <a16:creationId xmlns:a16="http://schemas.microsoft.com/office/drawing/2014/main" id="{03C8F93C-48FB-4280-97D9-D76C881EF915}"/>
                  </a:ext>
                </a:extLst>
              </p:cNvPr>
              <p:cNvSpPr>
                <a:spLocks noChangeArrowheads="1"/>
              </p:cNvSpPr>
              <p:nvPr/>
            </p:nvSpPr>
            <p:spPr bwMode="auto">
              <a:xfrm>
                <a:off x="6804026" y="36687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3" name="Rectangle 36">
                <a:extLst>
                  <a:ext uri="{FF2B5EF4-FFF2-40B4-BE49-F238E27FC236}">
                    <a16:creationId xmlns:a16="http://schemas.microsoft.com/office/drawing/2014/main" id="{78F577B7-2D20-4B98-95AA-CF93EF9B959F}"/>
                  </a:ext>
                </a:extLst>
              </p:cNvPr>
              <p:cNvSpPr>
                <a:spLocks noChangeArrowheads="1"/>
              </p:cNvSpPr>
              <p:nvPr/>
            </p:nvSpPr>
            <p:spPr bwMode="auto">
              <a:xfrm>
                <a:off x="6804026" y="36687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4" name="Freeform 37">
                <a:extLst>
                  <a:ext uri="{FF2B5EF4-FFF2-40B4-BE49-F238E27FC236}">
                    <a16:creationId xmlns:a16="http://schemas.microsoft.com/office/drawing/2014/main" id="{4E19FCC3-85F9-4597-84BF-4237F93A2224}"/>
                  </a:ext>
                </a:extLst>
              </p:cNvPr>
              <p:cNvSpPr>
                <a:spLocks noEditPoints="1"/>
              </p:cNvSpPr>
              <p:nvPr/>
            </p:nvSpPr>
            <p:spPr bwMode="auto">
              <a:xfrm>
                <a:off x="6499226" y="3668713"/>
                <a:ext cx="6350" cy="3175"/>
              </a:xfrm>
              <a:custGeom>
                <a:avLst/>
                <a:gdLst>
                  <a:gd name="T0" fmla="*/ 0 w 4"/>
                  <a:gd name="T1" fmla="*/ 0 h 2"/>
                  <a:gd name="T2" fmla="*/ 0 w 4"/>
                  <a:gd name="T3" fmla="*/ 2 h 2"/>
                  <a:gd name="T4" fmla="*/ 4 w 4"/>
                  <a:gd name="T5" fmla="*/ 2 h 2"/>
                  <a:gd name="T6" fmla="*/ 4 w 4"/>
                  <a:gd name="T7" fmla="*/ 0 h 2"/>
                  <a:gd name="T8" fmla="*/ 0 w 4"/>
                  <a:gd name="T9" fmla="*/ 0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0"/>
                    </a:moveTo>
                    <a:lnTo>
                      <a:pt x="0" y="2"/>
                    </a:lnTo>
                    <a:lnTo>
                      <a:pt x="4" y="2"/>
                    </a:lnTo>
                    <a:lnTo>
                      <a:pt x="4" y="0"/>
                    </a:lnTo>
                    <a:lnTo>
                      <a:pt x="0" y="0"/>
                    </a:lnTo>
                    <a:close/>
                    <a:moveTo>
                      <a:pt x="4" y="0"/>
                    </a:move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5" name="Freeform 38">
                <a:extLst>
                  <a:ext uri="{FF2B5EF4-FFF2-40B4-BE49-F238E27FC236}">
                    <a16:creationId xmlns:a16="http://schemas.microsoft.com/office/drawing/2014/main" id="{9BF7EED5-1445-4784-98A1-88FB8367AF3C}"/>
                  </a:ext>
                </a:extLst>
              </p:cNvPr>
              <p:cNvSpPr>
                <a:spLocks noEditPoints="1"/>
              </p:cNvSpPr>
              <p:nvPr/>
            </p:nvSpPr>
            <p:spPr bwMode="auto">
              <a:xfrm>
                <a:off x="6499226" y="3668713"/>
                <a:ext cx="6350" cy="3175"/>
              </a:xfrm>
              <a:custGeom>
                <a:avLst/>
                <a:gdLst>
                  <a:gd name="T0" fmla="*/ 0 w 4"/>
                  <a:gd name="T1" fmla="*/ 0 h 2"/>
                  <a:gd name="T2" fmla="*/ 0 w 4"/>
                  <a:gd name="T3" fmla="*/ 2 h 2"/>
                  <a:gd name="T4" fmla="*/ 4 w 4"/>
                  <a:gd name="T5" fmla="*/ 2 h 2"/>
                  <a:gd name="T6" fmla="*/ 4 w 4"/>
                  <a:gd name="T7" fmla="*/ 0 h 2"/>
                  <a:gd name="T8" fmla="*/ 0 w 4"/>
                  <a:gd name="T9" fmla="*/ 0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0"/>
                    </a:moveTo>
                    <a:lnTo>
                      <a:pt x="0" y="2"/>
                    </a:lnTo>
                    <a:lnTo>
                      <a:pt x="4" y="2"/>
                    </a:lnTo>
                    <a:lnTo>
                      <a:pt x="4" y="0"/>
                    </a:lnTo>
                    <a:lnTo>
                      <a:pt x="0" y="0"/>
                    </a:lnTo>
                    <a:moveTo>
                      <a:pt x="4" y="0"/>
                    </a:moveTo>
                    <a:lnTo>
                      <a:pt x="0" y="0"/>
                    </a:lnTo>
                    <a:lnTo>
                      <a:pt x="0" y="0"/>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6" name="Rectangle 39">
                <a:extLst>
                  <a:ext uri="{FF2B5EF4-FFF2-40B4-BE49-F238E27FC236}">
                    <a16:creationId xmlns:a16="http://schemas.microsoft.com/office/drawing/2014/main" id="{70908410-ED65-4194-9278-7BF682B77AE0}"/>
                  </a:ext>
                </a:extLst>
              </p:cNvPr>
              <p:cNvSpPr>
                <a:spLocks noChangeArrowheads="1"/>
              </p:cNvSpPr>
              <p:nvPr/>
            </p:nvSpPr>
            <p:spPr bwMode="auto">
              <a:xfrm>
                <a:off x="6499226" y="36687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7" name="Rectangle 40">
                <a:extLst>
                  <a:ext uri="{FF2B5EF4-FFF2-40B4-BE49-F238E27FC236}">
                    <a16:creationId xmlns:a16="http://schemas.microsoft.com/office/drawing/2014/main" id="{5734E21F-69DE-4BE2-9692-4830FA8B5451}"/>
                  </a:ext>
                </a:extLst>
              </p:cNvPr>
              <p:cNvSpPr>
                <a:spLocks noChangeArrowheads="1"/>
              </p:cNvSpPr>
              <p:nvPr/>
            </p:nvSpPr>
            <p:spPr bwMode="auto">
              <a:xfrm>
                <a:off x="6499226" y="36687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8" name="Freeform 41">
                <a:extLst>
                  <a:ext uri="{FF2B5EF4-FFF2-40B4-BE49-F238E27FC236}">
                    <a16:creationId xmlns:a16="http://schemas.microsoft.com/office/drawing/2014/main" id="{851BBC99-EDA1-44E4-ADE4-D8A9E2701124}"/>
                  </a:ext>
                </a:extLst>
              </p:cNvPr>
              <p:cNvSpPr>
                <a:spLocks noEditPoints="1"/>
              </p:cNvSpPr>
              <p:nvPr/>
            </p:nvSpPr>
            <p:spPr bwMode="auto">
              <a:xfrm>
                <a:off x="5588001" y="3668713"/>
                <a:ext cx="6350" cy="3175"/>
              </a:xfrm>
              <a:custGeom>
                <a:avLst/>
                <a:gdLst>
                  <a:gd name="T0" fmla="*/ 4 w 4"/>
                  <a:gd name="T1" fmla="*/ 2 h 2"/>
                  <a:gd name="T2" fmla="*/ 0 w 4"/>
                  <a:gd name="T3" fmla="*/ 2 h 2"/>
                  <a:gd name="T4" fmla="*/ 0 w 4"/>
                  <a:gd name="T5" fmla="*/ 2 h 2"/>
                  <a:gd name="T6" fmla="*/ 4 w 4"/>
                  <a:gd name="T7" fmla="*/ 2 h 2"/>
                  <a:gd name="T8" fmla="*/ 4 w 4"/>
                  <a:gd name="T9" fmla="*/ 2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0" y="2"/>
                    </a:lnTo>
                    <a:lnTo>
                      <a:pt x="0" y="2"/>
                    </a:lnTo>
                    <a:lnTo>
                      <a:pt x="4" y="2"/>
                    </a:lnTo>
                    <a:lnTo>
                      <a:pt x="4" y="2"/>
                    </a:lnTo>
                    <a:close/>
                    <a:moveTo>
                      <a:pt x="4" y="0"/>
                    </a:move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29" name="Freeform 42">
                <a:extLst>
                  <a:ext uri="{FF2B5EF4-FFF2-40B4-BE49-F238E27FC236}">
                    <a16:creationId xmlns:a16="http://schemas.microsoft.com/office/drawing/2014/main" id="{DCAF3422-F7A9-4A31-B448-1A1B7A6DFA3B}"/>
                  </a:ext>
                </a:extLst>
              </p:cNvPr>
              <p:cNvSpPr>
                <a:spLocks noEditPoints="1"/>
              </p:cNvSpPr>
              <p:nvPr/>
            </p:nvSpPr>
            <p:spPr bwMode="auto">
              <a:xfrm>
                <a:off x="5588001" y="3668713"/>
                <a:ext cx="6350" cy="3175"/>
              </a:xfrm>
              <a:custGeom>
                <a:avLst/>
                <a:gdLst>
                  <a:gd name="T0" fmla="*/ 4 w 4"/>
                  <a:gd name="T1" fmla="*/ 2 h 2"/>
                  <a:gd name="T2" fmla="*/ 0 w 4"/>
                  <a:gd name="T3" fmla="*/ 2 h 2"/>
                  <a:gd name="T4" fmla="*/ 0 w 4"/>
                  <a:gd name="T5" fmla="*/ 2 h 2"/>
                  <a:gd name="T6" fmla="*/ 4 w 4"/>
                  <a:gd name="T7" fmla="*/ 2 h 2"/>
                  <a:gd name="T8" fmla="*/ 4 w 4"/>
                  <a:gd name="T9" fmla="*/ 2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0" y="2"/>
                    </a:lnTo>
                    <a:lnTo>
                      <a:pt x="0" y="2"/>
                    </a:lnTo>
                    <a:lnTo>
                      <a:pt x="4" y="2"/>
                    </a:lnTo>
                    <a:lnTo>
                      <a:pt x="4" y="2"/>
                    </a:lnTo>
                    <a:moveTo>
                      <a:pt x="4" y="0"/>
                    </a:moveTo>
                    <a:lnTo>
                      <a:pt x="0" y="0"/>
                    </a:lnTo>
                    <a:lnTo>
                      <a:pt x="0" y="0"/>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0" name="Rectangle 43">
                <a:extLst>
                  <a:ext uri="{FF2B5EF4-FFF2-40B4-BE49-F238E27FC236}">
                    <a16:creationId xmlns:a16="http://schemas.microsoft.com/office/drawing/2014/main" id="{57BE55B5-3320-4513-BCCE-8155C87EA09B}"/>
                  </a:ext>
                </a:extLst>
              </p:cNvPr>
              <p:cNvSpPr>
                <a:spLocks noChangeArrowheads="1"/>
              </p:cNvSpPr>
              <p:nvPr/>
            </p:nvSpPr>
            <p:spPr bwMode="auto">
              <a:xfrm>
                <a:off x="5588001" y="36687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1" name="Rectangle 44">
                <a:extLst>
                  <a:ext uri="{FF2B5EF4-FFF2-40B4-BE49-F238E27FC236}">
                    <a16:creationId xmlns:a16="http://schemas.microsoft.com/office/drawing/2014/main" id="{859B8D9F-2B37-4E6B-9FA1-FDA89172E72F}"/>
                  </a:ext>
                </a:extLst>
              </p:cNvPr>
              <p:cNvSpPr>
                <a:spLocks noChangeArrowheads="1"/>
              </p:cNvSpPr>
              <p:nvPr/>
            </p:nvSpPr>
            <p:spPr bwMode="auto">
              <a:xfrm>
                <a:off x="5588001" y="36687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2" name="Freeform 45">
                <a:extLst>
                  <a:ext uri="{FF2B5EF4-FFF2-40B4-BE49-F238E27FC236}">
                    <a16:creationId xmlns:a16="http://schemas.microsoft.com/office/drawing/2014/main" id="{B0AC2165-DEDB-4ED5-A792-A7DFF3FD835F}"/>
                  </a:ext>
                </a:extLst>
              </p:cNvPr>
              <p:cNvSpPr>
                <a:spLocks noEditPoints="1"/>
              </p:cNvSpPr>
              <p:nvPr/>
            </p:nvSpPr>
            <p:spPr bwMode="auto">
              <a:xfrm>
                <a:off x="5186363" y="3306763"/>
                <a:ext cx="3175" cy="371475"/>
              </a:xfrm>
              <a:custGeom>
                <a:avLst/>
                <a:gdLst>
                  <a:gd name="T0" fmla="*/ 2 w 2"/>
                  <a:gd name="T1" fmla="*/ 230 h 234"/>
                  <a:gd name="T2" fmla="*/ 0 w 2"/>
                  <a:gd name="T3" fmla="*/ 230 h 234"/>
                  <a:gd name="T4" fmla="*/ 0 w 2"/>
                  <a:gd name="T5" fmla="*/ 234 h 234"/>
                  <a:gd name="T6" fmla="*/ 2 w 2"/>
                  <a:gd name="T7" fmla="*/ 234 h 234"/>
                  <a:gd name="T8" fmla="*/ 2 w 2"/>
                  <a:gd name="T9" fmla="*/ 230 h 234"/>
                  <a:gd name="T10" fmla="*/ 2 w 2"/>
                  <a:gd name="T11" fmla="*/ 114 h 234"/>
                  <a:gd name="T12" fmla="*/ 0 w 2"/>
                  <a:gd name="T13" fmla="*/ 114 h 234"/>
                  <a:gd name="T14" fmla="*/ 0 w 2"/>
                  <a:gd name="T15" fmla="*/ 173 h 234"/>
                  <a:gd name="T16" fmla="*/ 0 w 2"/>
                  <a:gd name="T17" fmla="*/ 173 h 234"/>
                  <a:gd name="T18" fmla="*/ 0 w 2"/>
                  <a:gd name="T19" fmla="*/ 223 h 234"/>
                  <a:gd name="T20" fmla="*/ 0 w 2"/>
                  <a:gd name="T21" fmla="*/ 228 h 234"/>
                  <a:gd name="T22" fmla="*/ 2 w 2"/>
                  <a:gd name="T23" fmla="*/ 228 h 234"/>
                  <a:gd name="T24" fmla="*/ 2 w 2"/>
                  <a:gd name="T25" fmla="*/ 114 h 234"/>
                  <a:gd name="T26" fmla="*/ 2 w 2"/>
                  <a:gd name="T27" fmla="*/ 0 h 234"/>
                  <a:gd name="T28" fmla="*/ 0 w 2"/>
                  <a:gd name="T29" fmla="*/ 0 h 234"/>
                  <a:gd name="T30" fmla="*/ 0 w 2"/>
                  <a:gd name="T31" fmla="*/ 78 h 234"/>
                  <a:gd name="T32" fmla="*/ 2 w 2"/>
                  <a:gd name="T33" fmla="*/ 78 h 234"/>
                  <a:gd name="T34" fmla="*/ 2 w 2"/>
                  <a:gd name="T35"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234">
                    <a:moveTo>
                      <a:pt x="2" y="230"/>
                    </a:moveTo>
                    <a:lnTo>
                      <a:pt x="0" y="230"/>
                    </a:lnTo>
                    <a:lnTo>
                      <a:pt x="0" y="234"/>
                    </a:lnTo>
                    <a:lnTo>
                      <a:pt x="2" y="234"/>
                    </a:lnTo>
                    <a:lnTo>
                      <a:pt x="2" y="230"/>
                    </a:lnTo>
                    <a:close/>
                    <a:moveTo>
                      <a:pt x="2" y="114"/>
                    </a:moveTo>
                    <a:lnTo>
                      <a:pt x="0" y="114"/>
                    </a:lnTo>
                    <a:lnTo>
                      <a:pt x="0" y="173"/>
                    </a:lnTo>
                    <a:lnTo>
                      <a:pt x="0" y="173"/>
                    </a:lnTo>
                    <a:lnTo>
                      <a:pt x="0" y="223"/>
                    </a:lnTo>
                    <a:lnTo>
                      <a:pt x="0" y="228"/>
                    </a:lnTo>
                    <a:lnTo>
                      <a:pt x="2" y="228"/>
                    </a:lnTo>
                    <a:lnTo>
                      <a:pt x="2" y="114"/>
                    </a:lnTo>
                    <a:close/>
                    <a:moveTo>
                      <a:pt x="2" y="0"/>
                    </a:moveTo>
                    <a:lnTo>
                      <a:pt x="0" y="0"/>
                    </a:lnTo>
                    <a:lnTo>
                      <a:pt x="0" y="78"/>
                    </a:lnTo>
                    <a:lnTo>
                      <a:pt x="2" y="7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3" name="Freeform 46">
                <a:extLst>
                  <a:ext uri="{FF2B5EF4-FFF2-40B4-BE49-F238E27FC236}">
                    <a16:creationId xmlns:a16="http://schemas.microsoft.com/office/drawing/2014/main" id="{496AD53B-A60F-49C9-9FE2-DB8CC999FEF1}"/>
                  </a:ext>
                </a:extLst>
              </p:cNvPr>
              <p:cNvSpPr>
                <a:spLocks noEditPoints="1"/>
              </p:cNvSpPr>
              <p:nvPr/>
            </p:nvSpPr>
            <p:spPr bwMode="auto">
              <a:xfrm>
                <a:off x="5186363" y="3306763"/>
                <a:ext cx="3175" cy="371475"/>
              </a:xfrm>
              <a:custGeom>
                <a:avLst/>
                <a:gdLst>
                  <a:gd name="T0" fmla="*/ 2 w 2"/>
                  <a:gd name="T1" fmla="*/ 230 h 234"/>
                  <a:gd name="T2" fmla="*/ 0 w 2"/>
                  <a:gd name="T3" fmla="*/ 230 h 234"/>
                  <a:gd name="T4" fmla="*/ 0 w 2"/>
                  <a:gd name="T5" fmla="*/ 234 h 234"/>
                  <a:gd name="T6" fmla="*/ 2 w 2"/>
                  <a:gd name="T7" fmla="*/ 234 h 234"/>
                  <a:gd name="T8" fmla="*/ 2 w 2"/>
                  <a:gd name="T9" fmla="*/ 230 h 234"/>
                  <a:gd name="T10" fmla="*/ 2 w 2"/>
                  <a:gd name="T11" fmla="*/ 114 h 234"/>
                  <a:gd name="T12" fmla="*/ 0 w 2"/>
                  <a:gd name="T13" fmla="*/ 114 h 234"/>
                  <a:gd name="T14" fmla="*/ 0 w 2"/>
                  <a:gd name="T15" fmla="*/ 173 h 234"/>
                  <a:gd name="T16" fmla="*/ 0 w 2"/>
                  <a:gd name="T17" fmla="*/ 173 h 234"/>
                  <a:gd name="T18" fmla="*/ 0 w 2"/>
                  <a:gd name="T19" fmla="*/ 223 h 234"/>
                  <a:gd name="T20" fmla="*/ 0 w 2"/>
                  <a:gd name="T21" fmla="*/ 228 h 234"/>
                  <a:gd name="T22" fmla="*/ 2 w 2"/>
                  <a:gd name="T23" fmla="*/ 228 h 234"/>
                  <a:gd name="T24" fmla="*/ 2 w 2"/>
                  <a:gd name="T25" fmla="*/ 114 h 234"/>
                  <a:gd name="T26" fmla="*/ 2 w 2"/>
                  <a:gd name="T27" fmla="*/ 0 h 234"/>
                  <a:gd name="T28" fmla="*/ 0 w 2"/>
                  <a:gd name="T29" fmla="*/ 0 h 234"/>
                  <a:gd name="T30" fmla="*/ 0 w 2"/>
                  <a:gd name="T31" fmla="*/ 78 h 234"/>
                  <a:gd name="T32" fmla="*/ 2 w 2"/>
                  <a:gd name="T33" fmla="*/ 78 h 234"/>
                  <a:gd name="T34" fmla="*/ 2 w 2"/>
                  <a:gd name="T35"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234">
                    <a:moveTo>
                      <a:pt x="2" y="230"/>
                    </a:moveTo>
                    <a:lnTo>
                      <a:pt x="0" y="230"/>
                    </a:lnTo>
                    <a:lnTo>
                      <a:pt x="0" y="234"/>
                    </a:lnTo>
                    <a:lnTo>
                      <a:pt x="2" y="234"/>
                    </a:lnTo>
                    <a:lnTo>
                      <a:pt x="2" y="230"/>
                    </a:lnTo>
                    <a:moveTo>
                      <a:pt x="2" y="114"/>
                    </a:moveTo>
                    <a:lnTo>
                      <a:pt x="0" y="114"/>
                    </a:lnTo>
                    <a:lnTo>
                      <a:pt x="0" y="173"/>
                    </a:lnTo>
                    <a:lnTo>
                      <a:pt x="0" y="173"/>
                    </a:lnTo>
                    <a:lnTo>
                      <a:pt x="0" y="223"/>
                    </a:lnTo>
                    <a:lnTo>
                      <a:pt x="0" y="228"/>
                    </a:lnTo>
                    <a:lnTo>
                      <a:pt x="2" y="228"/>
                    </a:lnTo>
                    <a:lnTo>
                      <a:pt x="2" y="114"/>
                    </a:lnTo>
                    <a:moveTo>
                      <a:pt x="2" y="0"/>
                    </a:moveTo>
                    <a:lnTo>
                      <a:pt x="0" y="0"/>
                    </a:lnTo>
                    <a:lnTo>
                      <a:pt x="0" y="78"/>
                    </a:lnTo>
                    <a:lnTo>
                      <a:pt x="2" y="78"/>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4" name="Freeform 47">
                <a:extLst>
                  <a:ext uri="{FF2B5EF4-FFF2-40B4-BE49-F238E27FC236}">
                    <a16:creationId xmlns:a16="http://schemas.microsoft.com/office/drawing/2014/main" id="{6E27C3CC-2399-40E2-86F0-61F332462EA3}"/>
                  </a:ext>
                </a:extLst>
              </p:cNvPr>
              <p:cNvSpPr>
                <a:spLocks/>
              </p:cNvSpPr>
              <p:nvPr/>
            </p:nvSpPr>
            <p:spPr bwMode="auto">
              <a:xfrm>
                <a:off x="5186363" y="3581401"/>
                <a:ext cx="3175" cy="90488"/>
              </a:xfrm>
              <a:custGeom>
                <a:avLst/>
                <a:gdLst>
                  <a:gd name="T0" fmla="*/ 0 w 2"/>
                  <a:gd name="T1" fmla="*/ 0 h 57"/>
                  <a:gd name="T2" fmla="*/ 0 w 2"/>
                  <a:gd name="T3" fmla="*/ 0 h 57"/>
                  <a:gd name="T4" fmla="*/ 0 w 2"/>
                  <a:gd name="T5" fmla="*/ 57 h 57"/>
                  <a:gd name="T6" fmla="*/ 2 w 2"/>
                  <a:gd name="T7" fmla="*/ 57 h 57"/>
                  <a:gd name="T8" fmla="*/ 2 w 2"/>
                  <a:gd name="T9" fmla="*/ 55 h 57"/>
                  <a:gd name="T10" fmla="*/ 0 w 2"/>
                  <a:gd name="T11" fmla="*/ 55 h 57"/>
                  <a:gd name="T12" fmla="*/ 0 w 2"/>
                  <a:gd name="T13" fmla="*/ 50 h 57"/>
                  <a:gd name="T14" fmla="*/ 0 w 2"/>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7">
                    <a:moveTo>
                      <a:pt x="0" y="0"/>
                    </a:moveTo>
                    <a:lnTo>
                      <a:pt x="0" y="0"/>
                    </a:lnTo>
                    <a:lnTo>
                      <a:pt x="0" y="57"/>
                    </a:lnTo>
                    <a:lnTo>
                      <a:pt x="2" y="57"/>
                    </a:lnTo>
                    <a:lnTo>
                      <a:pt x="2" y="55"/>
                    </a:lnTo>
                    <a:lnTo>
                      <a:pt x="0" y="55"/>
                    </a:lnTo>
                    <a:lnTo>
                      <a:pt x="0" y="5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5" name="Freeform 48">
                <a:extLst>
                  <a:ext uri="{FF2B5EF4-FFF2-40B4-BE49-F238E27FC236}">
                    <a16:creationId xmlns:a16="http://schemas.microsoft.com/office/drawing/2014/main" id="{08A0F53F-9A95-4491-96F0-2D06B563444E}"/>
                  </a:ext>
                </a:extLst>
              </p:cNvPr>
              <p:cNvSpPr>
                <a:spLocks/>
              </p:cNvSpPr>
              <p:nvPr/>
            </p:nvSpPr>
            <p:spPr bwMode="auto">
              <a:xfrm>
                <a:off x="5186363" y="3581401"/>
                <a:ext cx="3175" cy="90488"/>
              </a:xfrm>
              <a:custGeom>
                <a:avLst/>
                <a:gdLst>
                  <a:gd name="T0" fmla="*/ 0 w 2"/>
                  <a:gd name="T1" fmla="*/ 0 h 57"/>
                  <a:gd name="T2" fmla="*/ 0 w 2"/>
                  <a:gd name="T3" fmla="*/ 0 h 57"/>
                  <a:gd name="T4" fmla="*/ 0 w 2"/>
                  <a:gd name="T5" fmla="*/ 57 h 57"/>
                  <a:gd name="T6" fmla="*/ 2 w 2"/>
                  <a:gd name="T7" fmla="*/ 57 h 57"/>
                  <a:gd name="T8" fmla="*/ 2 w 2"/>
                  <a:gd name="T9" fmla="*/ 55 h 57"/>
                  <a:gd name="T10" fmla="*/ 0 w 2"/>
                  <a:gd name="T11" fmla="*/ 55 h 57"/>
                  <a:gd name="T12" fmla="*/ 0 w 2"/>
                  <a:gd name="T13" fmla="*/ 50 h 57"/>
                  <a:gd name="T14" fmla="*/ 0 w 2"/>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7">
                    <a:moveTo>
                      <a:pt x="0" y="0"/>
                    </a:moveTo>
                    <a:lnTo>
                      <a:pt x="0" y="0"/>
                    </a:lnTo>
                    <a:lnTo>
                      <a:pt x="0" y="57"/>
                    </a:lnTo>
                    <a:lnTo>
                      <a:pt x="2" y="57"/>
                    </a:lnTo>
                    <a:lnTo>
                      <a:pt x="2" y="55"/>
                    </a:lnTo>
                    <a:lnTo>
                      <a:pt x="0" y="55"/>
                    </a:lnTo>
                    <a:lnTo>
                      <a:pt x="0" y="5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6" name="Freeform 49">
                <a:extLst>
                  <a:ext uri="{FF2B5EF4-FFF2-40B4-BE49-F238E27FC236}">
                    <a16:creationId xmlns:a16="http://schemas.microsoft.com/office/drawing/2014/main" id="{45B398FE-3327-42D3-85B2-385462DEF4F0}"/>
                  </a:ext>
                </a:extLst>
              </p:cNvPr>
              <p:cNvSpPr>
                <a:spLocks noEditPoints="1"/>
              </p:cNvSpPr>
              <p:nvPr/>
            </p:nvSpPr>
            <p:spPr bwMode="auto">
              <a:xfrm>
                <a:off x="5186363" y="3430588"/>
                <a:ext cx="3175" cy="57150"/>
              </a:xfrm>
              <a:custGeom>
                <a:avLst/>
                <a:gdLst>
                  <a:gd name="T0" fmla="*/ 0 w 2"/>
                  <a:gd name="T1" fmla="*/ 0 h 36"/>
                  <a:gd name="T2" fmla="*/ 0 w 2"/>
                  <a:gd name="T3" fmla="*/ 0 h 36"/>
                  <a:gd name="T4" fmla="*/ 0 w 2"/>
                  <a:gd name="T5" fmla="*/ 36 h 36"/>
                  <a:gd name="T6" fmla="*/ 0 w 2"/>
                  <a:gd name="T7" fmla="*/ 36 h 36"/>
                  <a:gd name="T8" fmla="*/ 0 w 2"/>
                  <a:gd name="T9" fmla="*/ 0 h 36"/>
                  <a:gd name="T10" fmla="*/ 2 w 2"/>
                  <a:gd name="T11" fmla="*/ 0 h 36"/>
                  <a:gd name="T12" fmla="*/ 2 w 2"/>
                  <a:gd name="T13" fmla="*/ 0 h 36"/>
                  <a:gd name="T14" fmla="*/ 2 w 2"/>
                  <a:gd name="T15" fmla="*/ 36 h 36"/>
                  <a:gd name="T16" fmla="*/ 2 w 2"/>
                  <a:gd name="T17" fmla="*/ 36 h 36"/>
                  <a:gd name="T18" fmla="*/ 2 w 2"/>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6">
                    <a:moveTo>
                      <a:pt x="0" y="0"/>
                    </a:moveTo>
                    <a:lnTo>
                      <a:pt x="0" y="0"/>
                    </a:lnTo>
                    <a:lnTo>
                      <a:pt x="0" y="36"/>
                    </a:lnTo>
                    <a:lnTo>
                      <a:pt x="0" y="36"/>
                    </a:lnTo>
                    <a:lnTo>
                      <a:pt x="0" y="0"/>
                    </a:lnTo>
                    <a:close/>
                    <a:moveTo>
                      <a:pt x="2" y="0"/>
                    </a:moveTo>
                    <a:lnTo>
                      <a:pt x="2" y="0"/>
                    </a:lnTo>
                    <a:lnTo>
                      <a:pt x="2" y="36"/>
                    </a:lnTo>
                    <a:lnTo>
                      <a:pt x="2" y="3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7" name="Freeform 50">
                <a:extLst>
                  <a:ext uri="{FF2B5EF4-FFF2-40B4-BE49-F238E27FC236}">
                    <a16:creationId xmlns:a16="http://schemas.microsoft.com/office/drawing/2014/main" id="{36D67BC7-ED5F-4F54-9F9D-5AEA4A077C9D}"/>
                  </a:ext>
                </a:extLst>
              </p:cNvPr>
              <p:cNvSpPr>
                <a:spLocks noEditPoints="1"/>
              </p:cNvSpPr>
              <p:nvPr/>
            </p:nvSpPr>
            <p:spPr bwMode="auto">
              <a:xfrm>
                <a:off x="5186363" y="3430588"/>
                <a:ext cx="3175" cy="57150"/>
              </a:xfrm>
              <a:custGeom>
                <a:avLst/>
                <a:gdLst>
                  <a:gd name="T0" fmla="*/ 0 w 2"/>
                  <a:gd name="T1" fmla="*/ 0 h 36"/>
                  <a:gd name="T2" fmla="*/ 0 w 2"/>
                  <a:gd name="T3" fmla="*/ 0 h 36"/>
                  <a:gd name="T4" fmla="*/ 0 w 2"/>
                  <a:gd name="T5" fmla="*/ 36 h 36"/>
                  <a:gd name="T6" fmla="*/ 0 w 2"/>
                  <a:gd name="T7" fmla="*/ 36 h 36"/>
                  <a:gd name="T8" fmla="*/ 0 w 2"/>
                  <a:gd name="T9" fmla="*/ 0 h 36"/>
                  <a:gd name="T10" fmla="*/ 2 w 2"/>
                  <a:gd name="T11" fmla="*/ 0 h 36"/>
                  <a:gd name="T12" fmla="*/ 2 w 2"/>
                  <a:gd name="T13" fmla="*/ 0 h 36"/>
                  <a:gd name="T14" fmla="*/ 2 w 2"/>
                  <a:gd name="T15" fmla="*/ 36 h 36"/>
                  <a:gd name="T16" fmla="*/ 2 w 2"/>
                  <a:gd name="T17" fmla="*/ 36 h 36"/>
                  <a:gd name="T18" fmla="*/ 2 w 2"/>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6">
                    <a:moveTo>
                      <a:pt x="0" y="0"/>
                    </a:moveTo>
                    <a:lnTo>
                      <a:pt x="0" y="0"/>
                    </a:lnTo>
                    <a:lnTo>
                      <a:pt x="0" y="36"/>
                    </a:lnTo>
                    <a:lnTo>
                      <a:pt x="0" y="36"/>
                    </a:lnTo>
                    <a:lnTo>
                      <a:pt x="0" y="0"/>
                    </a:lnTo>
                    <a:moveTo>
                      <a:pt x="2" y="0"/>
                    </a:moveTo>
                    <a:lnTo>
                      <a:pt x="2" y="0"/>
                    </a:lnTo>
                    <a:lnTo>
                      <a:pt x="2" y="36"/>
                    </a:lnTo>
                    <a:lnTo>
                      <a:pt x="2" y="36"/>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8" name="Rectangle 51">
                <a:extLst>
                  <a:ext uri="{FF2B5EF4-FFF2-40B4-BE49-F238E27FC236}">
                    <a16:creationId xmlns:a16="http://schemas.microsoft.com/office/drawing/2014/main" id="{29644AEB-9A1D-402D-8978-5923659FF053}"/>
                  </a:ext>
                </a:extLst>
              </p:cNvPr>
              <p:cNvSpPr>
                <a:spLocks noChangeArrowheads="1"/>
              </p:cNvSpPr>
              <p:nvPr/>
            </p:nvSpPr>
            <p:spPr bwMode="auto">
              <a:xfrm>
                <a:off x="5186363" y="3430588"/>
                <a:ext cx="317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39" name="Rectangle 52">
                <a:extLst>
                  <a:ext uri="{FF2B5EF4-FFF2-40B4-BE49-F238E27FC236}">
                    <a16:creationId xmlns:a16="http://schemas.microsoft.com/office/drawing/2014/main" id="{78F8015D-9726-4E79-A780-F8F96CBCFF19}"/>
                  </a:ext>
                </a:extLst>
              </p:cNvPr>
              <p:cNvSpPr>
                <a:spLocks noChangeArrowheads="1"/>
              </p:cNvSpPr>
              <p:nvPr/>
            </p:nvSpPr>
            <p:spPr bwMode="auto">
              <a:xfrm>
                <a:off x="5186363" y="3430588"/>
                <a:ext cx="317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40" name="Freeform 53">
                <a:extLst>
                  <a:ext uri="{FF2B5EF4-FFF2-40B4-BE49-F238E27FC236}">
                    <a16:creationId xmlns:a16="http://schemas.microsoft.com/office/drawing/2014/main" id="{8023E124-E4A2-4446-B682-EF5B164E9BDB}"/>
                  </a:ext>
                </a:extLst>
              </p:cNvPr>
              <p:cNvSpPr>
                <a:spLocks noEditPoints="1"/>
              </p:cNvSpPr>
              <p:nvPr/>
            </p:nvSpPr>
            <p:spPr bwMode="auto">
              <a:xfrm>
                <a:off x="7005638" y="3306763"/>
                <a:ext cx="0" cy="371475"/>
              </a:xfrm>
              <a:custGeom>
                <a:avLst/>
                <a:gdLst>
                  <a:gd name="T0" fmla="*/ 114 h 234"/>
                  <a:gd name="T1" fmla="*/ 114 h 234"/>
                  <a:gd name="T2" fmla="*/ 234 h 234"/>
                  <a:gd name="T3" fmla="*/ 234 h 234"/>
                  <a:gd name="T4" fmla="*/ 114 h 234"/>
                  <a:gd name="T5" fmla="*/ 0 h 234"/>
                  <a:gd name="T6" fmla="*/ 0 h 234"/>
                  <a:gd name="T7" fmla="*/ 78 h 234"/>
                  <a:gd name="T8" fmla="*/ 78 h 234"/>
                  <a:gd name="T9" fmla="*/ 0 h 23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34">
                    <a:moveTo>
                      <a:pt x="0" y="114"/>
                    </a:moveTo>
                    <a:lnTo>
                      <a:pt x="0" y="114"/>
                    </a:lnTo>
                    <a:lnTo>
                      <a:pt x="0" y="234"/>
                    </a:lnTo>
                    <a:lnTo>
                      <a:pt x="0" y="234"/>
                    </a:lnTo>
                    <a:lnTo>
                      <a:pt x="0" y="114"/>
                    </a:lnTo>
                    <a:close/>
                    <a:moveTo>
                      <a:pt x="0" y="0"/>
                    </a:moveTo>
                    <a:lnTo>
                      <a:pt x="0" y="0"/>
                    </a:lnTo>
                    <a:lnTo>
                      <a:pt x="0" y="78"/>
                    </a:lnTo>
                    <a:lnTo>
                      <a:pt x="0" y="7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41" name="Freeform 54">
                <a:extLst>
                  <a:ext uri="{FF2B5EF4-FFF2-40B4-BE49-F238E27FC236}">
                    <a16:creationId xmlns:a16="http://schemas.microsoft.com/office/drawing/2014/main" id="{C17BFA6C-AC17-4FF8-B6B1-39A88A3FC8C8}"/>
                  </a:ext>
                </a:extLst>
              </p:cNvPr>
              <p:cNvSpPr>
                <a:spLocks noEditPoints="1"/>
              </p:cNvSpPr>
              <p:nvPr/>
            </p:nvSpPr>
            <p:spPr bwMode="auto">
              <a:xfrm>
                <a:off x="7005638" y="3306763"/>
                <a:ext cx="0" cy="371475"/>
              </a:xfrm>
              <a:custGeom>
                <a:avLst/>
                <a:gdLst>
                  <a:gd name="T0" fmla="*/ 114 h 234"/>
                  <a:gd name="T1" fmla="*/ 114 h 234"/>
                  <a:gd name="T2" fmla="*/ 234 h 234"/>
                  <a:gd name="T3" fmla="*/ 234 h 234"/>
                  <a:gd name="T4" fmla="*/ 114 h 234"/>
                  <a:gd name="T5" fmla="*/ 0 h 234"/>
                  <a:gd name="T6" fmla="*/ 0 h 234"/>
                  <a:gd name="T7" fmla="*/ 78 h 234"/>
                  <a:gd name="T8" fmla="*/ 78 h 234"/>
                  <a:gd name="T9" fmla="*/ 0 h 23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34">
                    <a:moveTo>
                      <a:pt x="0" y="114"/>
                    </a:moveTo>
                    <a:lnTo>
                      <a:pt x="0" y="114"/>
                    </a:lnTo>
                    <a:lnTo>
                      <a:pt x="0" y="234"/>
                    </a:lnTo>
                    <a:lnTo>
                      <a:pt x="0" y="234"/>
                    </a:lnTo>
                    <a:lnTo>
                      <a:pt x="0" y="114"/>
                    </a:lnTo>
                    <a:moveTo>
                      <a:pt x="0" y="0"/>
                    </a:moveTo>
                    <a:lnTo>
                      <a:pt x="0" y="0"/>
                    </a:lnTo>
                    <a:lnTo>
                      <a:pt x="0" y="78"/>
                    </a:lnTo>
                    <a:lnTo>
                      <a:pt x="0" y="78"/>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42" name="Freeform 55">
                <a:extLst>
                  <a:ext uri="{FF2B5EF4-FFF2-40B4-BE49-F238E27FC236}">
                    <a16:creationId xmlns:a16="http://schemas.microsoft.com/office/drawing/2014/main" id="{C90260A2-3B6B-4D7F-8183-BC702B999BF2}"/>
                  </a:ext>
                </a:extLst>
              </p:cNvPr>
              <p:cNvSpPr>
                <a:spLocks noEditPoints="1"/>
              </p:cNvSpPr>
              <p:nvPr/>
            </p:nvSpPr>
            <p:spPr bwMode="auto">
              <a:xfrm>
                <a:off x="7005638" y="3430588"/>
                <a:ext cx="0" cy="57150"/>
              </a:xfrm>
              <a:custGeom>
                <a:avLst/>
                <a:gdLst>
                  <a:gd name="T0" fmla="*/ 0 h 36"/>
                  <a:gd name="T1" fmla="*/ 0 h 36"/>
                  <a:gd name="T2" fmla="*/ 36 h 36"/>
                  <a:gd name="T3" fmla="*/ 36 h 36"/>
                  <a:gd name="T4" fmla="*/ 0 h 36"/>
                  <a:gd name="T5" fmla="*/ 0 h 36"/>
                  <a:gd name="T6" fmla="*/ 0 h 36"/>
                  <a:gd name="T7" fmla="*/ 36 h 36"/>
                  <a:gd name="T8" fmla="*/ 36 h 36"/>
                  <a:gd name="T9" fmla="*/ 0 h 3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43" name="Freeform 56">
                <a:extLst>
                  <a:ext uri="{FF2B5EF4-FFF2-40B4-BE49-F238E27FC236}">
                    <a16:creationId xmlns:a16="http://schemas.microsoft.com/office/drawing/2014/main" id="{4100FA18-E080-4931-B68F-CEF62987DE79}"/>
                  </a:ext>
                </a:extLst>
              </p:cNvPr>
              <p:cNvSpPr>
                <a:spLocks noEditPoints="1"/>
              </p:cNvSpPr>
              <p:nvPr/>
            </p:nvSpPr>
            <p:spPr bwMode="auto">
              <a:xfrm>
                <a:off x="7005638" y="3430588"/>
                <a:ext cx="0" cy="57150"/>
              </a:xfrm>
              <a:custGeom>
                <a:avLst/>
                <a:gdLst>
                  <a:gd name="T0" fmla="*/ 0 h 36"/>
                  <a:gd name="T1" fmla="*/ 0 h 36"/>
                  <a:gd name="T2" fmla="*/ 36 h 36"/>
                  <a:gd name="T3" fmla="*/ 36 h 36"/>
                  <a:gd name="T4" fmla="*/ 0 h 36"/>
                  <a:gd name="T5" fmla="*/ 0 h 36"/>
                  <a:gd name="T6" fmla="*/ 0 h 36"/>
                  <a:gd name="T7" fmla="*/ 36 h 36"/>
                  <a:gd name="T8" fmla="*/ 36 h 36"/>
                  <a:gd name="T9" fmla="*/ 0 h 3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6">
                    <a:moveTo>
                      <a:pt x="0" y="0"/>
                    </a:moveTo>
                    <a:lnTo>
                      <a:pt x="0" y="0"/>
                    </a:lnTo>
                    <a:lnTo>
                      <a:pt x="0" y="36"/>
                    </a:lnTo>
                    <a:lnTo>
                      <a:pt x="0" y="36"/>
                    </a:lnTo>
                    <a:lnTo>
                      <a:pt x="0" y="0"/>
                    </a:lnTo>
                    <a:moveTo>
                      <a:pt x="0" y="0"/>
                    </a:moveTo>
                    <a:lnTo>
                      <a:pt x="0" y="0"/>
                    </a:lnTo>
                    <a:lnTo>
                      <a:pt x="0" y="36"/>
                    </a:lnTo>
                    <a:lnTo>
                      <a:pt x="0" y="36"/>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44" name="Rectangle 57">
                <a:extLst>
                  <a:ext uri="{FF2B5EF4-FFF2-40B4-BE49-F238E27FC236}">
                    <a16:creationId xmlns:a16="http://schemas.microsoft.com/office/drawing/2014/main" id="{8AB5C949-27D2-4A3A-9E0B-E87733B13D9F}"/>
                  </a:ext>
                </a:extLst>
              </p:cNvPr>
              <p:cNvSpPr>
                <a:spLocks noChangeArrowheads="1"/>
              </p:cNvSpPr>
              <p:nvPr/>
            </p:nvSpPr>
            <p:spPr bwMode="auto">
              <a:xfrm>
                <a:off x="7005638" y="3430588"/>
                <a:ext cx="1588"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245" name="Rectangle 58">
                <a:extLst>
                  <a:ext uri="{FF2B5EF4-FFF2-40B4-BE49-F238E27FC236}">
                    <a16:creationId xmlns:a16="http://schemas.microsoft.com/office/drawing/2014/main" id="{E6C4F683-A29B-4287-9EBE-F2E618AEBA4B}"/>
                  </a:ext>
                </a:extLst>
              </p:cNvPr>
              <p:cNvSpPr>
                <a:spLocks noChangeArrowheads="1"/>
              </p:cNvSpPr>
              <p:nvPr/>
            </p:nvSpPr>
            <p:spPr bwMode="auto">
              <a:xfrm>
                <a:off x="7005638" y="3430588"/>
                <a:ext cx="1588"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grpSp>
      </p:grpSp>
      <p:sp>
        <p:nvSpPr>
          <p:cNvPr id="246" name="矩形 245"/>
          <p:cNvSpPr/>
          <p:nvPr/>
        </p:nvSpPr>
        <p:spPr>
          <a:xfrm>
            <a:off x="8367184" y="3259701"/>
            <a:ext cx="3035316" cy="423004"/>
          </a:xfrm>
          <a:prstGeom prst="rect">
            <a:avLst/>
          </a:prstGeom>
          <a:blipFill dpi="0" rotWithShape="1">
            <a:blip r:embed="rId11">
              <a:alphaModFix amt="1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b="1" dirty="0">
              <a:solidFill>
                <a:schemeClr val="tx1"/>
              </a:solidFill>
            </a:endParaRPr>
          </a:p>
        </p:txBody>
      </p:sp>
      <p:grpSp>
        <p:nvGrpSpPr>
          <p:cNvPr id="247" name="组合 246"/>
          <p:cNvGrpSpPr/>
          <p:nvPr/>
        </p:nvGrpSpPr>
        <p:grpSpPr>
          <a:xfrm>
            <a:off x="9849055" y="3954385"/>
            <a:ext cx="1817389" cy="1883625"/>
            <a:chOff x="2724974" y="2305536"/>
            <a:chExt cx="995950" cy="1148800"/>
          </a:xfrm>
        </p:grpSpPr>
        <p:pic>
          <p:nvPicPr>
            <p:cNvPr id="248" name="图片 2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24974" y="2305536"/>
              <a:ext cx="995949" cy="602661"/>
            </a:xfrm>
            <a:prstGeom prst="rect">
              <a:avLst/>
            </a:prstGeom>
          </p:spPr>
        </p:pic>
        <p:pic>
          <p:nvPicPr>
            <p:cNvPr id="249" name="图片 2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24975" y="2907493"/>
              <a:ext cx="995949" cy="546843"/>
            </a:xfrm>
            <a:prstGeom prst="rect">
              <a:avLst/>
            </a:prstGeom>
          </p:spPr>
        </p:pic>
      </p:grpSp>
      <p:pic>
        <p:nvPicPr>
          <p:cNvPr id="250" name="图片 2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3766" y="3954387"/>
            <a:ext cx="1623401" cy="1883624"/>
          </a:xfrm>
          <a:prstGeom prst="rect">
            <a:avLst/>
          </a:prstGeom>
        </p:spPr>
      </p:pic>
      <p:pic>
        <p:nvPicPr>
          <p:cNvPr id="251" name="图片 25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39441" y="1499263"/>
            <a:ext cx="3427002" cy="2482577"/>
          </a:xfrm>
          <a:prstGeom prst="rect">
            <a:avLst/>
          </a:prstGeom>
        </p:spPr>
      </p:pic>
      <p:sp>
        <p:nvSpPr>
          <p:cNvPr id="252" name="矩形 251"/>
          <p:cNvSpPr/>
          <p:nvPr/>
        </p:nvSpPr>
        <p:spPr>
          <a:xfrm>
            <a:off x="4379057" y="245130"/>
            <a:ext cx="4513615" cy="523220"/>
          </a:xfrm>
          <a:prstGeom prst="rect">
            <a:avLst/>
          </a:prstGeom>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热成像测温</a:t>
            </a:r>
            <a:r>
              <a:rPr lang="zh-CN" altLang="en-US" sz="2800" b="1" dirty="0">
                <a:latin typeface="微软雅黑" panose="020B0503020204020204" pitchFamily="34" charset="-122"/>
                <a:ea typeface="微软雅黑" panose="020B0503020204020204" pitchFamily="34" charset="-122"/>
              </a:rPr>
              <a:t>应用</a:t>
            </a:r>
            <a:r>
              <a:rPr lang="zh-CN" altLang="en-US" sz="2800" b="1" dirty="0" smtClean="0">
                <a:latin typeface="微软雅黑" panose="020B0503020204020204" pitchFamily="34" charset="-122"/>
                <a:ea typeface="微软雅黑" panose="020B0503020204020204" pitchFamily="34" charset="-122"/>
              </a:rPr>
              <a:t>案例</a:t>
            </a:r>
            <a:endParaRPr lang="en-US" altLang="zh-CN" sz="2800" b="1" dirty="0">
              <a:latin typeface="微软雅黑" panose="020B0503020204020204" pitchFamily="34" charset="-122"/>
              <a:ea typeface="微软雅黑" panose="020B0503020204020204" pitchFamily="34" charset="-122"/>
            </a:endParaRPr>
          </a:p>
        </p:txBody>
      </p:sp>
      <p:sp>
        <p:nvSpPr>
          <p:cNvPr id="253" name="矩形 252"/>
          <p:cNvSpPr/>
          <p:nvPr/>
        </p:nvSpPr>
        <p:spPr>
          <a:xfrm>
            <a:off x="2983947" y="717163"/>
            <a:ext cx="6658696" cy="461665"/>
          </a:xfrm>
          <a:prstGeom prst="rect">
            <a:avLst/>
          </a:prstGeom>
        </p:spPr>
        <p:txBody>
          <a:bodyPr wrap="square">
            <a:spAutoFit/>
          </a:bodyPr>
          <a:lstStyle/>
          <a:p>
            <a:r>
              <a:rPr lang="zh-CN" altLang="en-US" sz="2400" dirty="0" smtClean="0">
                <a:latin typeface="微软雅黑" panose="020B0503020204020204" pitchFamily="34" charset="-122"/>
                <a:ea typeface="微软雅黑" panose="020B0503020204020204" pitchFamily="34" charset="-122"/>
              </a:rPr>
              <a:t>内蒙古包头海平面金属热电厂安全生产监管</a:t>
            </a:r>
            <a:r>
              <a:rPr lang="zh-CN" altLang="en-US" sz="2400" dirty="0">
                <a:latin typeface="微软雅黑" panose="020B0503020204020204" pitchFamily="34" charset="-122"/>
                <a:ea typeface="微软雅黑" panose="020B0503020204020204" pitchFamily="34" charset="-122"/>
              </a:rPr>
              <a:t>项目</a:t>
            </a:r>
          </a:p>
        </p:txBody>
      </p:sp>
      <p:sp>
        <p:nvSpPr>
          <p:cNvPr id="254" name="矩形 253"/>
          <p:cNvSpPr/>
          <p:nvPr/>
        </p:nvSpPr>
        <p:spPr>
          <a:xfrm>
            <a:off x="606403" y="1787815"/>
            <a:ext cx="7435775" cy="738664"/>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海平面热电厂为电解金属提供电力支持，采用热成像监测发电设备的运行状态，实时采集设备工作温度，对风险进行预先评估和防范，减少企业设备故障，提高生产管理水平。</a:t>
            </a:r>
          </a:p>
        </p:txBody>
      </p:sp>
      <p:sp>
        <p:nvSpPr>
          <p:cNvPr id="255" name="矩形 254"/>
          <p:cNvSpPr/>
          <p:nvPr/>
        </p:nvSpPr>
        <p:spPr>
          <a:xfrm>
            <a:off x="551001" y="2772576"/>
            <a:ext cx="7369095" cy="700576"/>
          </a:xfrm>
          <a:prstGeom prst="rect">
            <a:avLst/>
          </a:prstGeom>
        </p:spPr>
        <p:txBody>
          <a:bodyPr wrap="square">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电机</a:t>
            </a:r>
            <a:r>
              <a:rPr lang="zh-CN" altLang="en-US" sz="1400" b="1" dirty="0">
                <a:latin typeface="微软雅黑" panose="020B0503020204020204" pitchFamily="34" charset="-122"/>
                <a:ea typeface="微软雅黑" panose="020B0503020204020204" pitchFamily="34" charset="-122"/>
              </a:rPr>
              <a:t>电刷</a:t>
            </a:r>
            <a:r>
              <a:rPr lang="zh-CN" altLang="en-US" sz="1400" b="1" dirty="0" smtClean="0">
                <a:latin typeface="微软雅黑" panose="020B0503020204020204" pitchFamily="34" charset="-122"/>
                <a:ea typeface="微软雅黑" panose="020B0503020204020204" pitchFamily="34" charset="-122"/>
              </a:rPr>
              <a:t>的</a:t>
            </a:r>
            <a:r>
              <a:rPr lang="zh-CN" altLang="en-US" sz="1400" b="1" dirty="0">
                <a:latin typeface="微软雅黑" panose="020B0503020204020204" pitchFamily="34" charset="-122"/>
                <a:ea typeface="微软雅黑" panose="020B0503020204020204" pitchFamily="34" charset="-122"/>
              </a:rPr>
              <a:t>温度监测</a:t>
            </a:r>
            <a:r>
              <a:rPr lang="zh-CN" altLang="en-US" sz="1400" b="1"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如果设备</a:t>
            </a:r>
            <a:r>
              <a:rPr lang="zh-CN" altLang="en-US" sz="1400" dirty="0">
                <a:latin typeface="微软雅黑" panose="020B0503020204020204" pitchFamily="34" charset="-122"/>
                <a:ea typeface="微软雅黑" panose="020B0503020204020204" pitchFamily="34" charset="-122"/>
              </a:rPr>
              <a:t>发生温度</a:t>
            </a:r>
            <a:r>
              <a:rPr lang="zh-CN" altLang="en-US" sz="1400" dirty="0" smtClean="0">
                <a:latin typeface="微软雅黑" panose="020B0503020204020204" pitchFamily="34" charset="-122"/>
                <a:ea typeface="微软雅黑" panose="020B0503020204020204" pitchFamily="34" charset="-122"/>
              </a:rPr>
              <a:t>升高的趋势</a:t>
            </a:r>
            <a:r>
              <a:rPr lang="zh-CN" altLang="en-US" sz="1400" dirty="0">
                <a:latin typeface="微软雅黑" panose="020B0503020204020204" pitchFamily="34" charset="-122"/>
                <a:ea typeface="微软雅黑" panose="020B0503020204020204" pitchFamily="34" charset="-122"/>
              </a:rPr>
              <a:t>，提前进行报警推送，派往员工进行</a:t>
            </a:r>
            <a:r>
              <a:rPr lang="zh-CN" altLang="en-US" sz="1400" dirty="0" smtClean="0">
                <a:latin typeface="微软雅黑" panose="020B0503020204020204" pitchFamily="34" charset="-122"/>
                <a:ea typeface="微软雅黑" panose="020B0503020204020204" pitchFamily="34" charset="-122"/>
              </a:rPr>
              <a:t>现场处理。</a:t>
            </a:r>
            <a:endParaRPr lang="zh-CN" altLang="en-US" sz="1400" dirty="0">
              <a:latin typeface="微软雅黑" panose="020B0503020204020204" pitchFamily="34" charset="-122"/>
              <a:ea typeface="微软雅黑" panose="020B0503020204020204" pitchFamily="34" charset="-122"/>
            </a:endParaRPr>
          </a:p>
        </p:txBody>
      </p:sp>
      <p:sp>
        <p:nvSpPr>
          <p:cNvPr id="256" name="文本框 255"/>
          <p:cNvSpPr txBox="1"/>
          <p:nvPr/>
        </p:nvSpPr>
        <p:spPr>
          <a:xfrm>
            <a:off x="551001" y="3773157"/>
            <a:ext cx="7430058" cy="1061829"/>
          </a:xfrm>
          <a:prstGeom prst="rect">
            <a:avLst/>
          </a:prstGeom>
          <a:noFill/>
        </p:spPr>
        <p:txBody>
          <a:bodyPr wrap="square" rtlCol="0">
            <a:spAutoFit/>
          </a:bodyPr>
          <a:lstStyle/>
          <a:p>
            <a:pPr>
              <a:lnSpc>
                <a:spcPct val="150000"/>
              </a:lnSpc>
            </a:pPr>
            <a:r>
              <a:rPr lang="zh-CN" altLang="en-US" sz="1400" dirty="0" smtClean="0">
                <a:latin typeface="微软雅黑" panose="020B0503020204020204" pitchFamily="34" charset="-122"/>
                <a:ea typeface="微软雅黑" panose="020B0503020204020204" pitchFamily="34" charset="-122"/>
              </a:rPr>
              <a:t>热成像</a:t>
            </a:r>
            <a:r>
              <a:rPr lang="en-US" altLang="zh-CN" sz="1400" dirty="0" smtClean="0">
                <a:latin typeface="微软雅黑" panose="020B0503020204020204" pitchFamily="34" charset="-122"/>
                <a:ea typeface="微软雅黑" panose="020B0503020204020204" pitchFamily="34" charset="-122"/>
              </a:rPr>
              <a:t>24h</a:t>
            </a:r>
            <a:r>
              <a:rPr lang="zh-CN" altLang="en-US" sz="1400" dirty="0" smtClean="0">
                <a:latin typeface="微软雅黑" panose="020B0503020204020204" pitchFamily="34" charset="-122"/>
                <a:ea typeface="微软雅黑" panose="020B0503020204020204" pitchFamily="34" charset="-122"/>
              </a:rPr>
              <a:t>实时监测电机工作状态，</a:t>
            </a:r>
            <a:r>
              <a:rPr lang="zh-CN" altLang="en-US" sz="1400" b="1" dirty="0" smtClean="0">
                <a:latin typeface="微软雅黑" panose="020B0503020204020204" pitchFamily="34" charset="-122"/>
                <a:ea typeface="微软雅黑" panose="020B0503020204020204" pitchFamily="34" charset="-122"/>
              </a:rPr>
              <a:t>热成像通道对电刷进行特定区域可视化框选测温，事先预防设备异常。可见光通道配备</a:t>
            </a:r>
            <a:r>
              <a:rPr lang="zh-CN" altLang="en-US" sz="1400" b="1" dirty="0">
                <a:latin typeface="微软雅黑" panose="020B0503020204020204" pitchFamily="34" charset="-122"/>
                <a:ea typeface="微软雅黑" panose="020B0503020204020204" pitchFamily="34" charset="-122"/>
              </a:rPr>
              <a:t>自</a:t>
            </a:r>
            <a:r>
              <a:rPr lang="zh-CN" altLang="en-US" sz="1400" b="1" dirty="0" smtClean="0">
                <a:latin typeface="微软雅黑" panose="020B0503020204020204" pitchFamily="34" charset="-122"/>
                <a:ea typeface="微软雅黑" panose="020B0503020204020204" pitchFamily="34" charset="-122"/>
              </a:rPr>
              <a:t>带</a:t>
            </a:r>
            <a:r>
              <a:rPr lang="en-US" altLang="zh-CN" sz="1400" b="1" dirty="0" smtClean="0">
                <a:latin typeface="微软雅黑" panose="020B0503020204020204" pitchFamily="34" charset="-122"/>
                <a:ea typeface="微软雅黑" panose="020B0503020204020204" pitchFamily="34" charset="-122"/>
              </a:rPr>
              <a:t>LED</a:t>
            </a:r>
            <a:r>
              <a:rPr lang="zh-CN" altLang="en-US" sz="1400" b="1" dirty="0" smtClean="0">
                <a:latin typeface="微软雅黑" panose="020B0503020204020204" pitchFamily="34" charset="-122"/>
                <a:ea typeface="微软雅黑" panose="020B0503020204020204" pitchFamily="34" charset="-122"/>
              </a:rPr>
              <a:t>照明系统进行设备运行状态监控</a:t>
            </a:r>
            <a:r>
              <a:rPr lang="zh-CN" altLang="en-US" sz="1400" dirty="0" smtClean="0">
                <a:latin typeface="微软雅黑" panose="020B0503020204020204" pitchFamily="34" charset="-122"/>
                <a:ea typeface="微软雅黑" panose="020B0503020204020204" pitchFamily="34" charset="-122"/>
              </a:rPr>
              <a:t>，两者实现电机</a:t>
            </a:r>
            <a:r>
              <a:rPr lang="zh-CN" altLang="en-US" sz="1400" dirty="0">
                <a:latin typeface="微软雅黑" panose="020B0503020204020204" pitchFamily="34" charset="-122"/>
                <a:ea typeface="微软雅黑" panose="020B0503020204020204" pitchFamily="34" charset="-122"/>
              </a:rPr>
              <a:t>无人值守</a:t>
            </a:r>
            <a:r>
              <a:rPr lang="zh-CN" altLang="en-US" sz="1400" dirty="0" smtClean="0">
                <a:latin typeface="微软雅黑" panose="020B0503020204020204" pitchFamily="34" charset="-122"/>
                <a:ea typeface="微软雅黑" panose="020B0503020204020204" pitchFamily="34" charset="-122"/>
              </a:rPr>
              <a:t>智能化监管，避免人员巡检风险，缩减人力成本，为企业安全生产增益增效。</a:t>
            </a:r>
            <a:endParaRPr lang="en-US" altLang="zh-CN" sz="1400" dirty="0" smtClean="0">
              <a:latin typeface="微软雅黑" panose="020B0503020204020204" pitchFamily="34" charset="-122"/>
              <a:ea typeface="微软雅黑" panose="020B0503020204020204" pitchFamily="34" charset="-122"/>
            </a:endParaRPr>
          </a:p>
        </p:txBody>
      </p:sp>
      <p:sp>
        <p:nvSpPr>
          <p:cNvPr id="257" name="文本框 256"/>
          <p:cNvSpPr txBox="1"/>
          <p:nvPr/>
        </p:nvSpPr>
        <p:spPr>
          <a:xfrm>
            <a:off x="350972" y="5206164"/>
            <a:ext cx="5796960" cy="377411"/>
          </a:xfrm>
          <a:prstGeom prst="rect">
            <a:avLst/>
          </a:prstGeom>
          <a:noFill/>
        </p:spPr>
        <p:txBody>
          <a:bodyPr wrap="square" rtlCol="0">
            <a:spAutoFit/>
          </a:bodyPr>
          <a:lstStyle/>
          <a:p>
            <a:pPr>
              <a:lnSpc>
                <a:spcPct val="150000"/>
              </a:lnSpc>
            </a:pPr>
            <a:r>
              <a:rPr lang="zh-CN" altLang="en-US" sz="1400" b="1" dirty="0" smtClean="0">
                <a:latin typeface="微软雅黑" panose="020B0503020204020204" pitchFamily="34" charset="-122"/>
                <a:ea typeface="微软雅黑" panose="020B0503020204020204" pitchFamily="34" charset="-122"/>
              </a:rPr>
              <a:t>    热成像双光谱</a:t>
            </a:r>
            <a:r>
              <a:rPr lang="zh-CN" altLang="en-US" sz="1400" b="1" dirty="0">
                <a:latin typeface="微软雅黑" panose="020B0503020204020204" pitchFamily="34" charset="-122"/>
                <a:ea typeface="微软雅黑" panose="020B0503020204020204" pitchFamily="34" charset="-122"/>
              </a:rPr>
              <a:t>卡片</a:t>
            </a:r>
            <a:r>
              <a:rPr lang="zh-CN" altLang="en-US" sz="1400" b="1" dirty="0" smtClean="0">
                <a:latin typeface="微软雅黑" panose="020B0503020204020204" pitchFamily="34" charset="-122"/>
                <a:ea typeface="微软雅黑" panose="020B0503020204020204" pitchFamily="34" charset="-122"/>
              </a:rPr>
              <a:t>机</a:t>
            </a:r>
            <a:r>
              <a:rPr lang="en-US" altLang="zh-CN" sz="1400" b="1" dirty="0" smtClean="0">
                <a:latin typeface="微软雅黑" panose="020B0503020204020204" pitchFamily="34" charset="-122"/>
                <a:ea typeface="微软雅黑" panose="020B0503020204020204" pitchFamily="34" charset="-122"/>
              </a:rPr>
              <a:t>12</a:t>
            </a:r>
            <a:r>
              <a:rPr lang="zh-CN" altLang="en-US" sz="1400" b="1" dirty="0" smtClean="0">
                <a:latin typeface="微软雅黑" panose="020B0503020204020204" pitchFamily="34" charset="-122"/>
                <a:ea typeface="微软雅黑" panose="020B0503020204020204" pitchFamily="34" charset="-122"/>
              </a:rPr>
              <a:t>台</a:t>
            </a:r>
            <a:r>
              <a:rPr lang="zh-CN" altLang="en-US" sz="1400" dirty="0" smtClean="0">
                <a:latin typeface="微软雅黑" panose="020B0503020204020204" pitchFamily="34" charset="-122"/>
                <a:ea typeface="微软雅黑" panose="020B0503020204020204" pitchFamily="34" charset="-122"/>
              </a:rPr>
              <a:t>，定点监测电机电刷工作温度。</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0957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5022" y="5977014"/>
            <a:ext cx="4209927" cy="832346"/>
            <a:chOff x="451185" y="4807273"/>
            <a:chExt cx="4209927" cy="832346"/>
          </a:xfrm>
        </p:grpSpPr>
        <p:sp>
          <p:nvSpPr>
            <p:cNvPr id="3" name="矩形 2"/>
            <p:cNvSpPr/>
            <p:nvPr/>
          </p:nvSpPr>
          <p:spPr>
            <a:xfrm>
              <a:off x="451185" y="5060645"/>
              <a:ext cx="879617" cy="430887"/>
            </a:xfrm>
            <a:prstGeom prst="rect">
              <a:avLst/>
            </a:prstGeom>
          </p:spPr>
          <p:txBody>
            <a:bodyPr wrap="square">
              <a:spAutoFit/>
            </a:bodyPr>
            <a:lstStyle/>
            <a:p>
              <a:pPr algn="ctr"/>
              <a:r>
                <a:rPr lang="zh-CN" altLang="en-US" sz="1100" dirty="0">
                  <a:latin typeface="微软雅黑" panose="020B0503020204020204" pitchFamily="34" charset="-122"/>
                  <a:ea typeface="微软雅黑" panose="020B0503020204020204" pitchFamily="34" charset="-122"/>
                  <a:cs typeface="Arial Unicode MS" panose="020B0604020202020204" pitchFamily="34" charset="-122"/>
                </a:rPr>
                <a:t>测温</a:t>
              </a:r>
              <a:endParaRPr lang="en-US" altLang="zh-CN" sz="1100"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1100" dirty="0" smtClean="0">
                  <a:latin typeface="微软雅黑" panose="020B0503020204020204" pitchFamily="34" charset="-122"/>
                  <a:ea typeface="微软雅黑" panose="020B0503020204020204" pitchFamily="34" charset="-122"/>
                  <a:cs typeface="Arial Unicode MS" panose="020B0604020202020204" pitchFamily="34" charset="-122"/>
                </a:rPr>
                <a:t>应用场景</a:t>
              </a:r>
              <a:endParaRPr lang="en-US" altLang="zh-CN" sz="1100"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矩形 3"/>
            <p:cNvSpPr/>
            <p:nvPr/>
          </p:nvSpPr>
          <p:spPr>
            <a:xfrm>
              <a:off x="1361626" y="4807273"/>
              <a:ext cx="795504"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cs typeface="Arial Unicode MS" panose="020B0604020202020204" pitchFamily="34" charset="-122"/>
                </a:rPr>
                <a:t>电力测温</a:t>
              </a:r>
              <a:endParaRPr lang="en-US" altLang="zh-CN" sz="1100" b="1"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5" name="图片 4"/>
            <p:cNvPicPr>
              <a:picLocks/>
            </p:cNvPicPr>
            <p:nvPr/>
          </p:nvPicPr>
          <p:blipFill rotWithShape="1">
            <a:blip r:embed="rId2" cstate="print">
              <a:extLst>
                <a:ext uri="{28A0092B-C50C-407E-A947-70E740481C1C}">
                  <a14:useLocalDpi xmlns:a14="http://schemas.microsoft.com/office/drawing/2010/main" val="0"/>
                </a:ext>
              </a:extLst>
            </a:blip>
            <a:srcRect b="16905"/>
            <a:stretch/>
          </p:blipFill>
          <p:spPr>
            <a:xfrm>
              <a:off x="1476694" y="5060645"/>
              <a:ext cx="578974" cy="578974"/>
            </a:xfrm>
            <a:prstGeom prst="ellipse">
              <a:avLst/>
            </a:prstGeom>
          </p:spPr>
        </p:pic>
        <p:grpSp>
          <p:nvGrpSpPr>
            <p:cNvPr id="6" name="组合 5"/>
            <p:cNvGrpSpPr>
              <a:grpSpLocks/>
            </p:cNvGrpSpPr>
            <p:nvPr/>
          </p:nvGrpSpPr>
          <p:grpSpPr>
            <a:xfrm>
              <a:off x="3936246" y="5060645"/>
              <a:ext cx="578974" cy="578974"/>
              <a:chOff x="3821064" y="1654153"/>
              <a:chExt cx="3396481" cy="2251931"/>
            </a:xfrm>
          </p:grpSpPr>
          <p:sp>
            <p:nvSpPr>
              <p:cNvPr id="12" name="矩形 30"/>
              <p:cNvSpPr/>
              <p:nvPr/>
            </p:nvSpPr>
            <p:spPr>
              <a:xfrm>
                <a:off x="3821064" y="1654153"/>
                <a:ext cx="3396481" cy="2251931"/>
              </a:xfrm>
              <a:prstGeom prst="ellipse">
                <a:avLst/>
              </a:prstGeom>
              <a:gradFill flip="none" rotWithShape="1">
                <a:gsLst>
                  <a:gs pos="0">
                    <a:schemeClr val="bg1">
                      <a:lumMod val="95000"/>
                    </a:schemeClr>
                  </a:gs>
                  <a:gs pos="23000">
                    <a:schemeClr val="bg1">
                      <a:lumMod val="85000"/>
                    </a:schemeClr>
                  </a:gs>
                  <a:gs pos="69000">
                    <a:schemeClr val="bg1">
                      <a:lumMod val="75000"/>
                    </a:schemeClr>
                  </a:gs>
                  <a:gs pos="97000">
                    <a:schemeClr val="bg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smtClean="0">
                  <a:solidFill>
                    <a:schemeClr val="tx1"/>
                  </a:solidFill>
                  <a:latin typeface="微软雅黑" panose="020B0503020204020204" pitchFamily="34" charset="-122"/>
                  <a:ea typeface="微软雅黑" panose="020B0503020204020204" pitchFamily="34" charset="-122"/>
                </a:endParaRPr>
              </a:p>
            </p:txBody>
          </p:sp>
          <p:pic>
            <p:nvPicPr>
              <p:cNvPr id="13" name="图片 12"/>
              <p:cNvPicPr/>
              <p:nvPr/>
            </p:nvPicPr>
            <p:blipFill>
              <a:blip r:embed="rId3" cstate="print">
                <a:extLst>
                  <a:ext uri="{28A0092B-C50C-407E-A947-70E740481C1C}">
                    <a14:useLocalDpi xmlns:a14="http://schemas.microsoft.com/office/drawing/2010/main" val="0"/>
                  </a:ext>
                </a:extLst>
              </a:blip>
              <a:stretch>
                <a:fillRect/>
              </a:stretch>
            </p:blipFill>
            <p:spPr>
              <a:xfrm>
                <a:off x="4004876" y="2038228"/>
                <a:ext cx="3074961" cy="1469239"/>
              </a:xfrm>
              <a:prstGeom prst="ellipse">
                <a:avLst/>
              </a:prstGeom>
            </p:spPr>
          </p:pic>
        </p:grpSp>
        <p:pic>
          <p:nvPicPr>
            <p:cNvPr id="7" name="图片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296544" y="5060645"/>
              <a:ext cx="578974" cy="578974"/>
            </a:xfrm>
            <a:prstGeom prst="ellipse">
              <a:avLst/>
            </a:prstGeom>
          </p:spPr>
        </p:pic>
        <p:pic>
          <p:nvPicPr>
            <p:cNvPr id="8" name="图片 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116395" y="5060645"/>
              <a:ext cx="578974" cy="578974"/>
            </a:xfrm>
            <a:prstGeom prst="ellipse">
              <a:avLst/>
            </a:prstGeom>
          </p:spPr>
        </p:pic>
        <p:sp>
          <p:nvSpPr>
            <p:cNvPr id="9" name="矩形 8"/>
            <p:cNvSpPr/>
            <p:nvPr/>
          </p:nvSpPr>
          <p:spPr>
            <a:xfrm>
              <a:off x="2224187" y="4807273"/>
              <a:ext cx="743248" cy="261610"/>
            </a:xfrm>
            <a:prstGeom prst="rect">
              <a:avLst/>
            </a:prstGeom>
          </p:spPr>
          <p:txBody>
            <a:bodyPr wrap="square">
              <a:spAutoFit/>
            </a:bodyPr>
            <a:lstStyle/>
            <a:p>
              <a:pPr algn="ctr"/>
              <a:r>
                <a:rPr lang="zh-CN" altLang="en-US" sz="1100" b="1" dirty="0">
                  <a:latin typeface="微软雅黑" panose="020B0503020204020204" pitchFamily="34" charset="-122"/>
                  <a:ea typeface="微软雅黑" panose="020B0503020204020204" pitchFamily="34" charset="-122"/>
                  <a:cs typeface="Arial Unicode MS" panose="020B0604020202020204" pitchFamily="34" charset="-122"/>
                </a:rPr>
                <a:t>检验检疫</a:t>
              </a:r>
              <a:endParaRPr lang="en-US" altLang="zh-CN" sz="1100" b="1"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矩形 9"/>
            <p:cNvSpPr/>
            <p:nvPr/>
          </p:nvSpPr>
          <p:spPr>
            <a:xfrm>
              <a:off x="2987714" y="4807273"/>
              <a:ext cx="832252"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cs typeface="Arial Unicode MS" panose="020B0604020202020204" pitchFamily="34" charset="-122"/>
                </a:rPr>
                <a:t>工业测温</a:t>
              </a:r>
              <a:endParaRPr lang="en-US" altLang="zh-CN" sz="1100" b="1"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1" name="矩形 10"/>
            <p:cNvSpPr/>
            <p:nvPr/>
          </p:nvSpPr>
          <p:spPr>
            <a:xfrm>
              <a:off x="3790354" y="4807273"/>
              <a:ext cx="870758"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cs typeface="Arial Unicode MS" panose="020B0604020202020204" pitchFamily="34" charset="-122"/>
                </a:rPr>
                <a:t>组件集成</a:t>
              </a:r>
              <a:endParaRPr lang="en-US" altLang="zh-CN" sz="1100" b="1"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4" name="矩形 13"/>
          <p:cNvSpPr/>
          <p:nvPr/>
        </p:nvSpPr>
        <p:spPr>
          <a:xfrm>
            <a:off x="6020425" y="6231745"/>
            <a:ext cx="748248" cy="430887"/>
          </a:xfrm>
          <a:prstGeom prst="rect">
            <a:avLst/>
          </a:prstGeom>
        </p:spPr>
        <p:txBody>
          <a:bodyPr wrap="square">
            <a:spAutoFit/>
          </a:bodyPr>
          <a:lstStyle/>
          <a:p>
            <a:pPr algn="ctr"/>
            <a:r>
              <a:rPr lang="zh-CN" altLang="en-US" sz="1100" dirty="0">
                <a:latin typeface="微软雅黑" panose="020B0503020204020204" pitchFamily="34" charset="-122"/>
                <a:ea typeface="微软雅黑" panose="020B0503020204020204" pitchFamily="34" charset="-122"/>
                <a:cs typeface="Arial Unicode MS" panose="020B0604020202020204" pitchFamily="34" charset="-122"/>
              </a:rPr>
              <a:t>测温</a:t>
            </a:r>
            <a:endParaRPr lang="en-US" altLang="zh-CN" sz="1100" dirty="0" smtClean="0">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1100" dirty="0" smtClean="0">
                <a:latin typeface="微软雅黑" panose="020B0503020204020204" pitchFamily="34" charset="-122"/>
                <a:ea typeface="微软雅黑" panose="020B0503020204020204" pitchFamily="34" charset="-122"/>
                <a:cs typeface="Arial Unicode MS" panose="020B0604020202020204" pitchFamily="34" charset="-122"/>
              </a:rPr>
              <a:t>应用</a:t>
            </a:r>
            <a:r>
              <a:rPr lang="zh-CN" altLang="en-US" sz="1100" dirty="0">
                <a:latin typeface="微软雅黑" panose="020B0503020204020204" pitchFamily="34" charset="-122"/>
                <a:ea typeface="微软雅黑" panose="020B0503020204020204" pitchFamily="34" charset="-122"/>
                <a:cs typeface="Arial Unicode MS" panose="020B0604020202020204" pitchFamily="34" charset="-122"/>
              </a:rPr>
              <a:t>优势</a:t>
            </a:r>
            <a:endParaRPr lang="en-US" altLang="zh-CN" sz="1100" dirty="0" smtClean="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5" name="矩形 14"/>
          <p:cNvSpPr/>
          <p:nvPr/>
        </p:nvSpPr>
        <p:spPr>
          <a:xfrm>
            <a:off x="7548893" y="5977014"/>
            <a:ext cx="877519"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rPr>
              <a:t>报警快速</a:t>
            </a:r>
          </a:p>
        </p:txBody>
      </p:sp>
      <p:sp>
        <p:nvSpPr>
          <p:cNvPr id="16" name="矩形 15"/>
          <p:cNvSpPr/>
          <p:nvPr/>
        </p:nvSpPr>
        <p:spPr>
          <a:xfrm>
            <a:off x="8410041" y="5968776"/>
            <a:ext cx="918364"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rPr>
              <a:t>系统稳定</a:t>
            </a:r>
            <a:endParaRPr lang="zh-CN" altLang="en-US" sz="1100" b="1"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576249" y="6230386"/>
            <a:ext cx="578975" cy="578976"/>
          </a:xfrm>
          <a:prstGeom prst="roundRect">
            <a:avLst/>
          </a:prstGeom>
          <a:solidFill>
            <a:srgbClr val="255E92"/>
          </a:solidFill>
          <a:effectLst>
            <a:outerShdw blurRad="63500" sx="102000" sy="102000" algn="ctr" rotWithShape="0">
              <a:prstClr val="black">
                <a:alpha val="40000"/>
              </a:prstClr>
            </a:outerShdw>
          </a:effectLst>
        </p:spPr>
      </p:pic>
      <p:pic>
        <p:nvPicPr>
          <p:cNvPr id="18" name="图片 17"/>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699451" y="6230387"/>
            <a:ext cx="576402" cy="576404"/>
          </a:xfrm>
          <a:prstGeom prst="roundRect">
            <a:avLst/>
          </a:prstGeom>
          <a:solidFill>
            <a:srgbClr val="255E92"/>
          </a:solidFill>
          <a:effectLst>
            <a:outerShdw blurRad="63500" sx="102000" sy="102000" algn="ctr" rotWithShape="0">
              <a:prstClr val="black">
                <a:alpha val="40000"/>
              </a:prstClr>
            </a:outerShdw>
          </a:effectLst>
        </p:spPr>
      </p:pic>
      <p:sp>
        <p:nvSpPr>
          <p:cNvPr id="19" name="矩形 18"/>
          <p:cNvSpPr/>
          <p:nvPr/>
        </p:nvSpPr>
        <p:spPr>
          <a:xfrm>
            <a:off x="6601275" y="5978431"/>
            <a:ext cx="877519" cy="261610"/>
          </a:xfrm>
          <a:prstGeom prst="rect">
            <a:avLst/>
          </a:prstGeom>
        </p:spPr>
        <p:txBody>
          <a:bodyPr wrap="square">
            <a:spAutoFit/>
          </a:bodyPr>
          <a:lstStyle/>
          <a:p>
            <a:pPr algn="ctr"/>
            <a:r>
              <a:rPr lang="zh-CN" altLang="en-US" sz="1100" b="1" dirty="0" smtClean="0">
                <a:latin typeface="微软雅黑" panose="020B0503020204020204" pitchFamily="34" charset="-122"/>
                <a:ea typeface="微软雅黑" panose="020B0503020204020204" pitchFamily="34" charset="-122"/>
              </a:rPr>
              <a:t>测温精确</a:t>
            </a:r>
            <a:endParaRPr lang="en-US" altLang="zh-CN" sz="1100" b="1" dirty="0" smtClean="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6765608" y="6238625"/>
            <a:ext cx="570339" cy="570340"/>
          </a:xfrm>
          <a:prstGeom prst="roundRect">
            <a:avLst/>
          </a:prstGeom>
          <a:solidFill>
            <a:srgbClr val="255E92"/>
          </a:solidFill>
          <a:effectLst>
            <a:outerShdw blurRad="63500" sx="102000" sy="102000" algn="ctr" rotWithShape="0">
              <a:prstClr val="black">
                <a:alpha val="40000"/>
              </a:prstClr>
            </a:outerShdw>
          </a:effectLst>
        </p:spPr>
      </p:pic>
      <p:sp>
        <p:nvSpPr>
          <p:cNvPr id="21" name="矩形 20"/>
          <p:cNvSpPr/>
          <p:nvPr/>
        </p:nvSpPr>
        <p:spPr>
          <a:xfrm>
            <a:off x="437573" y="1456893"/>
            <a:ext cx="7631873" cy="4336348"/>
          </a:xfrm>
          <a:prstGeom prst="rect">
            <a:avLst/>
          </a:prstGeom>
          <a:solidFill>
            <a:schemeClr val="bg1">
              <a:lumMod val="95000"/>
              <a:alpha val="15000"/>
            </a:schemeClr>
          </a:solidFill>
          <a:ln>
            <a:solidFill>
              <a:srgbClr val="75A78E"/>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b="1" dirty="0" smtClean="0">
                <a:solidFill>
                  <a:schemeClr val="tx1"/>
                </a:solidFill>
              </a:rPr>
              <a:t>                                    </a:t>
            </a:r>
            <a:endParaRPr lang="zh-CN" altLang="en-US" b="1" dirty="0">
              <a:solidFill>
                <a:schemeClr val="tx1"/>
              </a:solidFill>
            </a:endParaRPr>
          </a:p>
        </p:txBody>
      </p:sp>
      <p:sp>
        <p:nvSpPr>
          <p:cNvPr id="22" name="矩形 21"/>
          <p:cNvSpPr/>
          <p:nvPr/>
        </p:nvSpPr>
        <p:spPr>
          <a:xfrm>
            <a:off x="437824" y="1503530"/>
            <a:ext cx="1373641" cy="32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buClr>
                <a:srgbClr val="ED7D31"/>
              </a:buClr>
            </a:pPr>
            <a:r>
              <a:rPr lang="en-US" altLang="zh-CN" sz="1400" b="1"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项目情况</a:t>
            </a:r>
            <a:r>
              <a:rPr lang="en-US" altLang="zh-CN" sz="1400" b="1" dirty="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403682" y="5038480"/>
            <a:ext cx="1515823" cy="377411"/>
          </a:xfrm>
          <a:prstGeom prst="rect">
            <a:avLst/>
          </a:prstGeom>
        </p:spPr>
        <p:txBody>
          <a:bodyPr wrap="square">
            <a:spAutoFit/>
          </a:bodyPr>
          <a:lstStyle/>
          <a:p>
            <a:pPr>
              <a:lnSpc>
                <a:spcPct val="150000"/>
              </a:lnSpc>
              <a:buClr>
                <a:srgbClr val="ED7D31"/>
              </a:buClr>
            </a:pP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相关清单</a:t>
            </a:r>
            <a:r>
              <a:rPr lang="en-US" altLang="zh-CN" sz="1400" b="1" dirty="0">
                <a:latin typeface="微软雅黑" panose="020B0503020204020204" pitchFamily="34" charset="-122"/>
                <a:ea typeface="微软雅黑" panose="020B0503020204020204" pitchFamily="34" charset="-122"/>
              </a:rPr>
              <a:t>】 </a:t>
            </a:r>
          </a:p>
        </p:txBody>
      </p:sp>
      <p:sp>
        <p:nvSpPr>
          <p:cNvPr id="24" name="矩形 23"/>
          <p:cNvSpPr/>
          <p:nvPr/>
        </p:nvSpPr>
        <p:spPr>
          <a:xfrm>
            <a:off x="434425" y="2683922"/>
            <a:ext cx="1297038" cy="32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buClr>
                <a:srgbClr val="ED7D31"/>
              </a:buClr>
            </a:pPr>
            <a:r>
              <a:rPr lang="en-US" altLang="zh-CN" sz="1400" b="1" dirty="0" smtClean="0">
                <a:solidFill>
                  <a:schemeClr val="tx1"/>
                </a:solidFill>
                <a:latin typeface="微软雅黑" panose="020B0503020204020204" pitchFamily="34" charset="-122"/>
                <a:ea typeface="微软雅黑" panose="020B0503020204020204" pitchFamily="34" charset="-122"/>
              </a:rPr>
              <a:t>【</a:t>
            </a:r>
            <a:r>
              <a:rPr lang="zh-CN" altLang="en-US" sz="1400" b="1" dirty="0" smtClean="0">
                <a:solidFill>
                  <a:schemeClr val="tx1"/>
                </a:solidFill>
                <a:latin typeface="微软雅黑" panose="020B0503020204020204" pitchFamily="34" charset="-122"/>
                <a:ea typeface="微软雅黑" panose="020B0503020204020204" pitchFamily="34" charset="-122"/>
              </a:rPr>
              <a:t>用户需求</a:t>
            </a:r>
            <a:r>
              <a:rPr lang="en-US" altLang="zh-CN" sz="1400" b="1" dirty="0" smtClean="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427070" y="4126851"/>
            <a:ext cx="1297038" cy="327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buClr>
                <a:srgbClr val="ED7D31"/>
              </a:buClr>
            </a:pPr>
            <a:r>
              <a:rPr lang="en-US" altLang="zh-CN" sz="1400" b="1" dirty="0" smtClean="0">
                <a:solidFill>
                  <a:schemeClr val="tx1"/>
                </a:solidFill>
                <a:latin typeface="微软雅黑" panose="020B0503020204020204" pitchFamily="34" charset="-122"/>
                <a:ea typeface="微软雅黑" panose="020B0503020204020204" pitchFamily="34" charset="-122"/>
              </a:rPr>
              <a:t>【</a:t>
            </a:r>
            <a:r>
              <a:rPr lang="zh-CN" altLang="en-US" sz="1400" b="1" dirty="0" smtClean="0">
                <a:solidFill>
                  <a:schemeClr val="tx1"/>
                </a:solidFill>
                <a:latin typeface="微软雅黑" panose="020B0503020204020204" pitchFamily="34" charset="-122"/>
                <a:ea typeface="微软雅黑" panose="020B0503020204020204" pitchFamily="34" charset="-122"/>
              </a:rPr>
              <a:t>业务价值</a:t>
            </a:r>
            <a:r>
              <a:rPr lang="en-US" altLang="zh-CN" sz="1400" b="1" dirty="0" smtClean="0">
                <a:solidFill>
                  <a:schemeClr val="tx1"/>
                </a:solidFill>
                <a:latin typeface="微软雅黑" panose="020B0503020204020204" pitchFamily="34" charset="-122"/>
                <a:ea typeface="微软雅黑" panose="020B0503020204020204" pitchFamily="34" charset="-122"/>
              </a:rPr>
              <a:t>】</a:t>
            </a:r>
            <a:endParaRPr lang="en-US" altLang="zh-CN" sz="1400" dirty="0">
              <a:solidFill>
                <a:schemeClr val="tx1"/>
              </a:solidFill>
              <a:latin typeface="微软雅黑" panose="020B0503020204020204" pitchFamily="34" charset="-122"/>
              <a:ea typeface="微软雅黑" panose="020B0503020204020204" pitchFamily="34" charset="-122"/>
            </a:endParaRPr>
          </a:p>
        </p:txBody>
      </p:sp>
      <p:grpSp>
        <p:nvGrpSpPr>
          <p:cNvPr id="26" name="组合 25">
            <a:extLst>
              <a:ext uri="{FF2B5EF4-FFF2-40B4-BE49-F238E27FC236}">
                <a16:creationId xmlns:a16="http://schemas.microsoft.com/office/drawing/2014/main" id="{CB40BC9C-A1C2-4F22-9263-78FD1F60D958}"/>
              </a:ext>
            </a:extLst>
          </p:cNvPr>
          <p:cNvGrpSpPr/>
          <p:nvPr/>
        </p:nvGrpSpPr>
        <p:grpSpPr>
          <a:xfrm>
            <a:off x="8147374" y="1368953"/>
            <a:ext cx="3601714" cy="4543982"/>
            <a:chOff x="2265626" y="2680072"/>
            <a:chExt cx="2057889" cy="2057027"/>
          </a:xfrm>
        </p:grpSpPr>
        <p:sp>
          <p:nvSpPr>
            <p:cNvPr id="27" name="矩形 26">
              <a:extLst>
                <a:ext uri="{FF2B5EF4-FFF2-40B4-BE49-F238E27FC236}">
                  <a16:creationId xmlns:a16="http://schemas.microsoft.com/office/drawing/2014/main" id="{39ADF0EA-21C5-4F75-BBBC-3C4B09529662}"/>
                </a:ext>
              </a:extLst>
            </p:cNvPr>
            <p:cNvSpPr/>
            <p:nvPr/>
          </p:nvSpPr>
          <p:spPr>
            <a:xfrm flipH="1" flipV="1">
              <a:off x="2269220" y="2713247"/>
              <a:ext cx="2054295" cy="2023852"/>
            </a:xfrm>
            <a:prstGeom prst="rect">
              <a:avLst/>
            </a:prstGeom>
            <a:noFill/>
            <a:ln>
              <a:solidFill>
                <a:schemeClr val="bg1">
                  <a:alpha val="20000"/>
                </a:schemeClr>
              </a:solidFill>
            </a:ln>
          </p:spPr>
          <p:txBody>
            <a:bodyPr wrap="square" rtlCol="0" anchor="ctr">
              <a:noAutofit/>
            </a:bodyPr>
            <a:lstStyle/>
            <a:p>
              <a:pPr algn="ctr" defTabSz="914412">
                <a:defRPr/>
              </a:pPr>
              <a:endParaRPr lang="zh-CN" altLang="en-US" sz="2400">
                <a:latin typeface="Segoe UI Light"/>
                <a:ea typeface="微软雅黑 Light"/>
              </a:endParaRPr>
            </a:p>
          </p:txBody>
        </p:sp>
        <p:grpSp>
          <p:nvGrpSpPr>
            <p:cNvPr id="28" name="组合 27">
              <a:extLst>
                <a:ext uri="{FF2B5EF4-FFF2-40B4-BE49-F238E27FC236}">
                  <a16:creationId xmlns:a16="http://schemas.microsoft.com/office/drawing/2014/main" id="{ED7EFC20-7D01-4219-86BC-A9A52A3D3DF3}"/>
                </a:ext>
              </a:extLst>
            </p:cNvPr>
            <p:cNvGrpSpPr/>
            <p:nvPr/>
          </p:nvGrpSpPr>
          <p:grpSpPr>
            <a:xfrm flipH="1" flipV="1">
              <a:off x="2265626" y="2680072"/>
              <a:ext cx="2057889" cy="2057027"/>
              <a:chOff x="5186363" y="3186113"/>
              <a:chExt cx="1820863" cy="492125"/>
            </a:xfrm>
            <a:solidFill>
              <a:schemeClr val="accent5"/>
            </a:solidFill>
          </p:grpSpPr>
          <p:sp>
            <p:nvSpPr>
              <p:cNvPr id="29" name="Freeform 5">
                <a:extLst>
                  <a:ext uri="{FF2B5EF4-FFF2-40B4-BE49-F238E27FC236}">
                    <a16:creationId xmlns:a16="http://schemas.microsoft.com/office/drawing/2014/main" id="{F9866C6A-1027-426E-9B6A-C11EA594A8E4}"/>
                  </a:ext>
                </a:extLst>
              </p:cNvPr>
              <p:cNvSpPr>
                <a:spLocks/>
              </p:cNvSpPr>
              <p:nvPr/>
            </p:nvSpPr>
            <p:spPr bwMode="auto">
              <a:xfrm>
                <a:off x="5186363" y="3186113"/>
                <a:ext cx="112713" cy="90488"/>
              </a:xfrm>
              <a:custGeom>
                <a:avLst/>
                <a:gdLst>
                  <a:gd name="T0" fmla="*/ 71 w 71"/>
                  <a:gd name="T1" fmla="*/ 0 h 57"/>
                  <a:gd name="T2" fmla="*/ 4 w 71"/>
                  <a:gd name="T3" fmla="*/ 0 h 57"/>
                  <a:gd name="T4" fmla="*/ 0 w 71"/>
                  <a:gd name="T5" fmla="*/ 0 h 57"/>
                  <a:gd name="T6" fmla="*/ 0 w 71"/>
                  <a:gd name="T7" fmla="*/ 4 h 57"/>
                  <a:gd name="T8" fmla="*/ 0 w 71"/>
                  <a:gd name="T9" fmla="*/ 57 h 57"/>
                  <a:gd name="T10" fmla="*/ 0 w 71"/>
                  <a:gd name="T11" fmla="*/ 57 h 57"/>
                  <a:gd name="T12" fmla="*/ 0 w 71"/>
                  <a:gd name="T13" fmla="*/ 4 h 57"/>
                  <a:gd name="T14" fmla="*/ 0 w 71"/>
                  <a:gd name="T15" fmla="*/ 2 h 57"/>
                  <a:gd name="T16" fmla="*/ 4 w 71"/>
                  <a:gd name="T17" fmla="*/ 2 h 57"/>
                  <a:gd name="T18" fmla="*/ 71 w 71"/>
                  <a:gd name="T19" fmla="*/ 2 h 57"/>
                  <a:gd name="T20" fmla="*/ 71 w 71"/>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7">
                    <a:moveTo>
                      <a:pt x="71" y="0"/>
                    </a:moveTo>
                    <a:lnTo>
                      <a:pt x="4" y="0"/>
                    </a:lnTo>
                    <a:lnTo>
                      <a:pt x="0" y="0"/>
                    </a:lnTo>
                    <a:lnTo>
                      <a:pt x="0" y="4"/>
                    </a:lnTo>
                    <a:lnTo>
                      <a:pt x="0" y="57"/>
                    </a:lnTo>
                    <a:lnTo>
                      <a:pt x="0" y="57"/>
                    </a:lnTo>
                    <a:lnTo>
                      <a:pt x="0" y="4"/>
                    </a:lnTo>
                    <a:lnTo>
                      <a:pt x="0" y="2"/>
                    </a:lnTo>
                    <a:lnTo>
                      <a:pt x="4" y="2"/>
                    </a:lnTo>
                    <a:lnTo>
                      <a:pt x="71" y="2"/>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0" name="Freeform 6">
                <a:extLst>
                  <a:ext uri="{FF2B5EF4-FFF2-40B4-BE49-F238E27FC236}">
                    <a16:creationId xmlns:a16="http://schemas.microsoft.com/office/drawing/2014/main" id="{2AC16290-E6F8-480A-A0ED-E7DA321653CF}"/>
                  </a:ext>
                </a:extLst>
              </p:cNvPr>
              <p:cNvSpPr>
                <a:spLocks/>
              </p:cNvSpPr>
              <p:nvPr/>
            </p:nvSpPr>
            <p:spPr bwMode="auto">
              <a:xfrm>
                <a:off x="5186363" y="3186113"/>
                <a:ext cx="112713" cy="90488"/>
              </a:xfrm>
              <a:custGeom>
                <a:avLst/>
                <a:gdLst>
                  <a:gd name="T0" fmla="*/ 71 w 71"/>
                  <a:gd name="T1" fmla="*/ 0 h 57"/>
                  <a:gd name="T2" fmla="*/ 4 w 71"/>
                  <a:gd name="T3" fmla="*/ 0 h 57"/>
                  <a:gd name="T4" fmla="*/ 0 w 71"/>
                  <a:gd name="T5" fmla="*/ 0 h 57"/>
                  <a:gd name="T6" fmla="*/ 0 w 71"/>
                  <a:gd name="T7" fmla="*/ 4 h 57"/>
                  <a:gd name="T8" fmla="*/ 0 w 71"/>
                  <a:gd name="T9" fmla="*/ 57 h 57"/>
                  <a:gd name="T10" fmla="*/ 0 w 71"/>
                  <a:gd name="T11" fmla="*/ 57 h 57"/>
                  <a:gd name="T12" fmla="*/ 0 w 71"/>
                  <a:gd name="T13" fmla="*/ 4 h 57"/>
                  <a:gd name="T14" fmla="*/ 0 w 71"/>
                  <a:gd name="T15" fmla="*/ 2 h 57"/>
                  <a:gd name="T16" fmla="*/ 4 w 71"/>
                  <a:gd name="T17" fmla="*/ 2 h 57"/>
                  <a:gd name="T18" fmla="*/ 71 w 71"/>
                  <a:gd name="T19" fmla="*/ 2 h 57"/>
                  <a:gd name="T20" fmla="*/ 71 w 71"/>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7">
                    <a:moveTo>
                      <a:pt x="71" y="0"/>
                    </a:moveTo>
                    <a:lnTo>
                      <a:pt x="4" y="0"/>
                    </a:lnTo>
                    <a:lnTo>
                      <a:pt x="0" y="0"/>
                    </a:lnTo>
                    <a:lnTo>
                      <a:pt x="0" y="4"/>
                    </a:lnTo>
                    <a:lnTo>
                      <a:pt x="0" y="57"/>
                    </a:lnTo>
                    <a:lnTo>
                      <a:pt x="0" y="57"/>
                    </a:lnTo>
                    <a:lnTo>
                      <a:pt x="0" y="4"/>
                    </a:lnTo>
                    <a:lnTo>
                      <a:pt x="0" y="2"/>
                    </a:lnTo>
                    <a:lnTo>
                      <a:pt x="4" y="2"/>
                    </a:lnTo>
                    <a:lnTo>
                      <a:pt x="71" y="2"/>
                    </a:lnTo>
                    <a:lnTo>
                      <a:pt x="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1" name="Freeform 7">
                <a:extLst>
                  <a:ext uri="{FF2B5EF4-FFF2-40B4-BE49-F238E27FC236}">
                    <a16:creationId xmlns:a16="http://schemas.microsoft.com/office/drawing/2014/main" id="{A587364C-6CE9-4AAA-8DAD-5E5484F5C502}"/>
                  </a:ext>
                </a:extLst>
              </p:cNvPr>
              <p:cNvSpPr>
                <a:spLocks/>
              </p:cNvSpPr>
              <p:nvPr/>
            </p:nvSpPr>
            <p:spPr bwMode="auto">
              <a:xfrm>
                <a:off x="6892926" y="3186113"/>
                <a:ext cx="112713" cy="90488"/>
              </a:xfrm>
              <a:custGeom>
                <a:avLst/>
                <a:gdLst>
                  <a:gd name="T0" fmla="*/ 71 w 71"/>
                  <a:gd name="T1" fmla="*/ 0 h 57"/>
                  <a:gd name="T2" fmla="*/ 67 w 71"/>
                  <a:gd name="T3" fmla="*/ 0 h 57"/>
                  <a:gd name="T4" fmla="*/ 0 w 71"/>
                  <a:gd name="T5" fmla="*/ 0 h 57"/>
                  <a:gd name="T6" fmla="*/ 0 w 71"/>
                  <a:gd name="T7" fmla="*/ 2 h 57"/>
                  <a:gd name="T8" fmla="*/ 65 w 71"/>
                  <a:gd name="T9" fmla="*/ 2 h 57"/>
                  <a:gd name="T10" fmla="*/ 69 w 71"/>
                  <a:gd name="T11" fmla="*/ 2 h 57"/>
                  <a:gd name="T12" fmla="*/ 69 w 71"/>
                  <a:gd name="T13" fmla="*/ 4 h 57"/>
                  <a:gd name="T14" fmla="*/ 69 w 71"/>
                  <a:gd name="T15" fmla="*/ 57 h 57"/>
                  <a:gd name="T16" fmla="*/ 71 w 71"/>
                  <a:gd name="T17" fmla="*/ 57 h 57"/>
                  <a:gd name="T18" fmla="*/ 71 w 71"/>
                  <a:gd name="T19" fmla="*/ 4 h 57"/>
                  <a:gd name="T20" fmla="*/ 71 w 71"/>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7">
                    <a:moveTo>
                      <a:pt x="71" y="0"/>
                    </a:moveTo>
                    <a:lnTo>
                      <a:pt x="67" y="0"/>
                    </a:lnTo>
                    <a:lnTo>
                      <a:pt x="0" y="0"/>
                    </a:lnTo>
                    <a:lnTo>
                      <a:pt x="0" y="2"/>
                    </a:lnTo>
                    <a:lnTo>
                      <a:pt x="65" y="2"/>
                    </a:lnTo>
                    <a:lnTo>
                      <a:pt x="69" y="2"/>
                    </a:lnTo>
                    <a:lnTo>
                      <a:pt x="69" y="4"/>
                    </a:lnTo>
                    <a:lnTo>
                      <a:pt x="69" y="57"/>
                    </a:lnTo>
                    <a:lnTo>
                      <a:pt x="71" y="57"/>
                    </a:lnTo>
                    <a:lnTo>
                      <a:pt x="71" y="4"/>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2" name="Freeform 8">
                <a:extLst>
                  <a:ext uri="{FF2B5EF4-FFF2-40B4-BE49-F238E27FC236}">
                    <a16:creationId xmlns:a16="http://schemas.microsoft.com/office/drawing/2014/main" id="{272E34C9-B25D-454F-8085-2B90FF8B260D}"/>
                  </a:ext>
                </a:extLst>
              </p:cNvPr>
              <p:cNvSpPr>
                <a:spLocks/>
              </p:cNvSpPr>
              <p:nvPr/>
            </p:nvSpPr>
            <p:spPr bwMode="auto">
              <a:xfrm>
                <a:off x="6892926" y="3186113"/>
                <a:ext cx="112713" cy="90488"/>
              </a:xfrm>
              <a:custGeom>
                <a:avLst/>
                <a:gdLst>
                  <a:gd name="T0" fmla="*/ 71 w 71"/>
                  <a:gd name="T1" fmla="*/ 0 h 57"/>
                  <a:gd name="T2" fmla="*/ 67 w 71"/>
                  <a:gd name="T3" fmla="*/ 0 h 57"/>
                  <a:gd name="T4" fmla="*/ 0 w 71"/>
                  <a:gd name="T5" fmla="*/ 0 h 57"/>
                  <a:gd name="T6" fmla="*/ 0 w 71"/>
                  <a:gd name="T7" fmla="*/ 2 h 57"/>
                  <a:gd name="T8" fmla="*/ 65 w 71"/>
                  <a:gd name="T9" fmla="*/ 2 h 57"/>
                  <a:gd name="T10" fmla="*/ 69 w 71"/>
                  <a:gd name="T11" fmla="*/ 2 h 57"/>
                  <a:gd name="T12" fmla="*/ 69 w 71"/>
                  <a:gd name="T13" fmla="*/ 4 h 57"/>
                  <a:gd name="T14" fmla="*/ 69 w 71"/>
                  <a:gd name="T15" fmla="*/ 57 h 57"/>
                  <a:gd name="T16" fmla="*/ 71 w 71"/>
                  <a:gd name="T17" fmla="*/ 57 h 57"/>
                  <a:gd name="T18" fmla="*/ 71 w 71"/>
                  <a:gd name="T19" fmla="*/ 4 h 57"/>
                  <a:gd name="T20" fmla="*/ 71 w 71"/>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7">
                    <a:moveTo>
                      <a:pt x="71" y="0"/>
                    </a:moveTo>
                    <a:lnTo>
                      <a:pt x="67" y="0"/>
                    </a:lnTo>
                    <a:lnTo>
                      <a:pt x="0" y="0"/>
                    </a:lnTo>
                    <a:lnTo>
                      <a:pt x="0" y="2"/>
                    </a:lnTo>
                    <a:lnTo>
                      <a:pt x="65" y="2"/>
                    </a:lnTo>
                    <a:lnTo>
                      <a:pt x="69" y="2"/>
                    </a:lnTo>
                    <a:lnTo>
                      <a:pt x="69" y="4"/>
                    </a:lnTo>
                    <a:lnTo>
                      <a:pt x="69" y="57"/>
                    </a:lnTo>
                    <a:lnTo>
                      <a:pt x="71" y="57"/>
                    </a:lnTo>
                    <a:lnTo>
                      <a:pt x="71" y="4"/>
                    </a:lnTo>
                    <a:lnTo>
                      <a:pt x="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3" name="Freeform 9">
                <a:extLst>
                  <a:ext uri="{FF2B5EF4-FFF2-40B4-BE49-F238E27FC236}">
                    <a16:creationId xmlns:a16="http://schemas.microsoft.com/office/drawing/2014/main" id="{F10B0890-B745-42C3-AF18-9DFA8771E6B5}"/>
                  </a:ext>
                </a:extLst>
              </p:cNvPr>
              <p:cNvSpPr>
                <a:spLocks noEditPoints="1"/>
              </p:cNvSpPr>
              <p:nvPr/>
            </p:nvSpPr>
            <p:spPr bwMode="auto">
              <a:xfrm>
                <a:off x="5329238" y="3186113"/>
                <a:ext cx="588963" cy="0"/>
              </a:xfrm>
              <a:custGeom>
                <a:avLst/>
                <a:gdLst>
                  <a:gd name="T0" fmla="*/ 163 w 371"/>
                  <a:gd name="T1" fmla="*/ 0 w 371"/>
                  <a:gd name="T2" fmla="*/ 0 w 371"/>
                  <a:gd name="T3" fmla="*/ 163 w 371"/>
                  <a:gd name="T4" fmla="*/ 163 w 371"/>
                  <a:gd name="T5" fmla="*/ 371 w 371"/>
                  <a:gd name="T6" fmla="*/ 167 w 371"/>
                  <a:gd name="T7" fmla="*/ 167 w 371"/>
                  <a:gd name="T8" fmla="*/ 371 w 371"/>
                  <a:gd name="T9" fmla="*/ 371 w 37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371">
                    <a:moveTo>
                      <a:pt x="163" y="0"/>
                    </a:moveTo>
                    <a:lnTo>
                      <a:pt x="0" y="0"/>
                    </a:lnTo>
                    <a:lnTo>
                      <a:pt x="0" y="0"/>
                    </a:lnTo>
                    <a:lnTo>
                      <a:pt x="163" y="0"/>
                    </a:lnTo>
                    <a:lnTo>
                      <a:pt x="163" y="0"/>
                    </a:lnTo>
                    <a:close/>
                    <a:moveTo>
                      <a:pt x="371" y="0"/>
                    </a:moveTo>
                    <a:lnTo>
                      <a:pt x="167" y="0"/>
                    </a:lnTo>
                    <a:lnTo>
                      <a:pt x="167" y="0"/>
                    </a:lnTo>
                    <a:lnTo>
                      <a:pt x="371" y="0"/>
                    </a:lnTo>
                    <a:lnTo>
                      <a:pt x="3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4" name="Freeform 10">
                <a:extLst>
                  <a:ext uri="{FF2B5EF4-FFF2-40B4-BE49-F238E27FC236}">
                    <a16:creationId xmlns:a16="http://schemas.microsoft.com/office/drawing/2014/main" id="{C1A7BD8D-C13B-4155-B312-7D7820566A26}"/>
                  </a:ext>
                </a:extLst>
              </p:cNvPr>
              <p:cNvSpPr>
                <a:spLocks noEditPoints="1"/>
              </p:cNvSpPr>
              <p:nvPr/>
            </p:nvSpPr>
            <p:spPr bwMode="auto">
              <a:xfrm>
                <a:off x="5329238" y="3186113"/>
                <a:ext cx="588963" cy="0"/>
              </a:xfrm>
              <a:custGeom>
                <a:avLst/>
                <a:gdLst>
                  <a:gd name="T0" fmla="*/ 163 w 371"/>
                  <a:gd name="T1" fmla="*/ 0 w 371"/>
                  <a:gd name="T2" fmla="*/ 0 w 371"/>
                  <a:gd name="T3" fmla="*/ 163 w 371"/>
                  <a:gd name="T4" fmla="*/ 163 w 371"/>
                  <a:gd name="T5" fmla="*/ 371 w 371"/>
                  <a:gd name="T6" fmla="*/ 167 w 371"/>
                  <a:gd name="T7" fmla="*/ 167 w 371"/>
                  <a:gd name="T8" fmla="*/ 371 w 371"/>
                  <a:gd name="T9" fmla="*/ 371 w 37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371">
                    <a:moveTo>
                      <a:pt x="163" y="0"/>
                    </a:moveTo>
                    <a:lnTo>
                      <a:pt x="0" y="0"/>
                    </a:lnTo>
                    <a:lnTo>
                      <a:pt x="0" y="0"/>
                    </a:lnTo>
                    <a:lnTo>
                      <a:pt x="163" y="0"/>
                    </a:lnTo>
                    <a:lnTo>
                      <a:pt x="163" y="0"/>
                    </a:lnTo>
                    <a:moveTo>
                      <a:pt x="371" y="0"/>
                    </a:moveTo>
                    <a:lnTo>
                      <a:pt x="167" y="0"/>
                    </a:lnTo>
                    <a:lnTo>
                      <a:pt x="167" y="0"/>
                    </a:lnTo>
                    <a:lnTo>
                      <a:pt x="371" y="0"/>
                    </a:lnTo>
                    <a:lnTo>
                      <a:pt x="3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5" name="Freeform 11">
                <a:extLst>
                  <a:ext uri="{FF2B5EF4-FFF2-40B4-BE49-F238E27FC236}">
                    <a16:creationId xmlns:a16="http://schemas.microsoft.com/office/drawing/2014/main" id="{7DAC2733-6FEC-482F-8AFE-742128687C4A}"/>
                  </a:ext>
                </a:extLst>
              </p:cNvPr>
              <p:cNvSpPr>
                <a:spLocks noEditPoints="1"/>
              </p:cNvSpPr>
              <p:nvPr/>
            </p:nvSpPr>
            <p:spPr bwMode="auto">
              <a:xfrm>
                <a:off x="6094413" y="3186113"/>
                <a:ext cx="709613" cy="3175"/>
              </a:xfrm>
              <a:custGeom>
                <a:avLst/>
                <a:gdLst>
                  <a:gd name="T0" fmla="*/ 255 w 447"/>
                  <a:gd name="T1" fmla="*/ 0 h 2"/>
                  <a:gd name="T2" fmla="*/ 0 w 447"/>
                  <a:gd name="T3" fmla="*/ 0 h 2"/>
                  <a:gd name="T4" fmla="*/ 0 w 447"/>
                  <a:gd name="T5" fmla="*/ 2 h 2"/>
                  <a:gd name="T6" fmla="*/ 255 w 447"/>
                  <a:gd name="T7" fmla="*/ 2 h 2"/>
                  <a:gd name="T8" fmla="*/ 255 w 447"/>
                  <a:gd name="T9" fmla="*/ 0 h 2"/>
                  <a:gd name="T10" fmla="*/ 447 w 447"/>
                  <a:gd name="T11" fmla="*/ 0 h 2"/>
                  <a:gd name="T12" fmla="*/ 259 w 447"/>
                  <a:gd name="T13" fmla="*/ 0 h 2"/>
                  <a:gd name="T14" fmla="*/ 259 w 447"/>
                  <a:gd name="T15" fmla="*/ 2 h 2"/>
                  <a:gd name="T16" fmla="*/ 447 w 447"/>
                  <a:gd name="T17" fmla="*/ 0 h 2"/>
                  <a:gd name="T18" fmla="*/ 447 w 44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2">
                    <a:moveTo>
                      <a:pt x="255" y="0"/>
                    </a:moveTo>
                    <a:lnTo>
                      <a:pt x="0" y="0"/>
                    </a:lnTo>
                    <a:lnTo>
                      <a:pt x="0" y="2"/>
                    </a:lnTo>
                    <a:lnTo>
                      <a:pt x="255" y="2"/>
                    </a:lnTo>
                    <a:lnTo>
                      <a:pt x="255" y="0"/>
                    </a:lnTo>
                    <a:close/>
                    <a:moveTo>
                      <a:pt x="447" y="0"/>
                    </a:moveTo>
                    <a:lnTo>
                      <a:pt x="259" y="0"/>
                    </a:lnTo>
                    <a:lnTo>
                      <a:pt x="259" y="2"/>
                    </a:lnTo>
                    <a:lnTo>
                      <a:pt x="447" y="0"/>
                    </a:lnTo>
                    <a:lnTo>
                      <a:pt x="4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6" name="Freeform 12">
                <a:extLst>
                  <a:ext uri="{FF2B5EF4-FFF2-40B4-BE49-F238E27FC236}">
                    <a16:creationId xmlns:a16="http://schemas.microsoft.com/office/drawing/2014/main" id="{F33F3BE9-8750-4C17-A410-D05E68FAAC32}"/>
                  </a:ext>
                </a:extLst>
              </p:cNvPr>
              <p:cNvSpPr>
                <a:spLocks noEditPoints="1"/>
              </p:cNvSpPr>
              <p:nvPr/>
            </p:nvSpPr>
            <p:spPr bwMode="auto">
              <a:xfrm>
                <a:off x="6094413" y="3186113"/>
                <a:ext cx="709613" cy="3175"/>
              </a:xfrm>
              <a:custGeom>
                <a:avLst/>
                <a:gdLst>
                  <a:gd name="T0" fmla="*/ 255 w 447"/>
                  <a:gd name="T1" fmla="*/ 0 h 2"/>
                  <a:gd name="T2" fmla="*/ 0 w 447"/>
                  <a:gd name="T3" fmla="*/ 0 h 2"/>
                  <a:gd name="T4" fmla="*/ 0 w 447"/>
                  <a:gd name="T5" fmla="*/ 2 h 2"/>
                  <a:gd name="T6" fmla="*/ 255 w 447"/>
                  <a:gd name="T7" fmla="*/ 2 h 2"/>
                  <a:gd name="T8" fmla="*/ 255 w 447"/>
                  <a:gd name="T9" fmla="*/ 0 h 2"/>
                  <a:gd name="T10" fmla="*/ 447 w 447"/>
                  <a:gd name="T11" fmla="*/ 0 h 2"/>
                  <a:gd name="T12" fmla="*/ 259 w 447"/>
                  <a:gd name="T13" fmla="*/ 0 h 2"/>
                  <a:gd name="T14" fmla="*/ 259 w 447"/>
                  <a:gd name="T15" fmla="*/ 2 h 2"/>
                  <a:gd name="T16" fmla="*/ 447 w 447"/>
                  <a:gd name="T17" fmla="*/ 0 h 2"/>
                  <a:gd name="T18" fmla="*/ 447 w 44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2">
                    <a:moveTo>
                      <a:pt x="255" y="0"/>
                    </a:moveTo>
                    <a:lnTo>
                      <a:pt x="0" y="0"/>
                    </a:lnTo>
                    <a:lnTo>
                      <a:pt x="0" y="2"/>
                    </a:lnTo>
                    <a:lnTo>
                      <a:pt x="255" y="2"/>
                    </a:lnTo>
                    <a:lnTo>
                      <a:pt x="255" y="0"/>
                    </a:lnTo>
                    <a:moveTo>
                      <a:pt x="447" y="0"/>
                    </a:moveTo>
                    <a:lnTo>
                      <a:pt x="259" y="0"/>
                    </a:lnTo>
                    <a:lnTo>
                      <a:pt x="259" y="2"/>
                    </a:lnTo>
                    <a:lnTo>
                      <a:pt x="447" y="0"/>
                    </a:lnTo>
                    <a:lnTo>
                      <a:pt x="44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7" name="Freeform 13">
                <a:extLst>
                  <a:ext uri="{FF2B5EF4-FFF2-40B4-BE49-F238E27FC236}">
                    <a16:creationId xmlns:a16="http://schemas.microsoft.com/office/drawing/2014/main" id="{8BB6CE5B-E913-41DC-AA61-B00DA12758A9}"/>
                  </a:ext>
                </a:extLst>
              </p:cNvPr>
              <p:cNvSpPr>
                <a:spLocks/>
              </p:cNvSpPr>
              <p:nvPr/>
            </p:nvSpPr>
            <p:spPr bwMode="auto">
              <a:xfrm>
                <a:off x="6804026" y="3186113"/>
                <a:ext cx="9525" cy="3175"/>
              </a:xfrm>
              <a:custGeom>
                <a:avLst/>
                <a:gdLst>
                  <a:gd name="T0" fmla="*/ 6 w 6"/>
                  <a:gd name="T1" fmla="*/ 0 h 2"/>
                  <a:gd name="T2" fmla="*/ 0 w 6"/>
                  <a:gd name="T3" fmla="*/ 0 h 2"/>
                  <a:gd name="T4" fmla="*/ 0 w 6"/>
                  <a:gd name="T5" fmla="*/ 0 h 2"/>
                  <a:gd name="T6" fmla="*/ 4 w 6"/>
                  <a:gd name="T7" fmla="*/ 0 h 2"/>
                  <a:gd name="T8" fmla="*/ 4 w 6"/>
                  <a:gd name="T9" fmla="*/ 0 h 2"/>
                  <a:gd name="T10" fmla="*/ 0 w 6"/>
                  <a:gd name="T11" fmla="*/ 0 h 2"/>
                  <a:gd name="T12" fmla="*/ 0 w 6"/>
                  <a:gd name="T13" fmla="*/ 2 h 2"/>
                  <a:gd name="T14" fmla="*/ 6 w 6"/>
                  <a:gd name="T15" fmla="*/ 2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lnTo>
                      <a:pt x="0" y="0"/>
                    </a:lnTo>
                    <a:lnTo>
                      <a:pt x="0" y="0"/>
                    </a:lnTo>
                    <a:lnTo>
                      <a:pt x="4" y="0"/>
                    </a:lnTo>
                    <a:lnTo>
                      <a:pt x="4" y="0"/>
                    </a:lnTo>
                    <a:lnTo>
                      <a:pt x="0" y="0"/>
                    </a:lnTo>
                    <a:lnTo>
                      <a:pt x="0" y="2"/>
                    </a:lnTo>
                    <a:lnTo>
                      <a:pt x="6" y="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8" name="Freeform 14">
                <a:extLst>
                  <a:ext uri="{FF2B5EF4-FFF2-40B4-BE49-F238E27FC236}">
                    <a16:creationId xmlns:a16="http://schemas.microsoft.com/office/drawing/2014/main" id="{D6ADFE99-844E-435D-BB81-6162E30CD1AE}"/>
                  </a:ext>
                </a:extLst>
              </p:cNvPr>
              <p:cNvSpPr>
                <a:spLocks/>
              </p:cNvSpPr>
              <p:nvPr/>
            </p:nvSpPr>
            <p:spPr bwMode="auto">
              <a:xfrm>
                <a:off x="6804026" y="3186113"/>
                <a:ext cx="9525" cy="3175"/>
              </a:xfrm>
              <a:custGeom>
                <a:avLst/>
                <a:gdLst>
                  <a:gd name="T0" fmla="*/ 6 w 6"/>
                  <a:gd name="T1" fmla="*/ 0 h 2"/>
                  <a:gd name="T2" fmla="*/ 0 w 6"/>
                  <a:gd name="T3" fmla="*/ 0 h 2"/>
                  <a:gd name="T4" fmla="*/ 0 w 6"/>
                  <a:gd name="T5" fmla="*/ 0 h 2"/>
                  <a:gd name="T6" fmla="*/ 4 w 6"/>
                  <a:gd name="T7" fmla="*/ 0 h 2"/>
                  <a:gd name="T8" fmla="*/ 4 w 6"/>
                  <a:gd name="T9" fmla="*/ 0 h 2"/>
                  <a:gd name="T10" fmla="*/ 0 w 6"/>
                  <a:gd name="T11" fmla="*/ 0 h 2"/>
                  <a:gd name="T12" fmla="*/ 0 w 6"/>
                  <a:gd name="T13" fmla="*/ 2 h 2"/>
                  <a:gd name="T14" fmla="*/ 6 w 6"/>
                  <a:gd name="T15" fmla="*/ 2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lnTo>
                      <a:pt x="0" y="0"/>
                    </a:lnTo>
                    <a:lnTo>
                      <a:pt x="0" y="0"/>
                    </a:lnTo>
                    <a:lnTo>
                      <a:pt x="4" y="0"/>
                    </a:lnTo>
                    <a:lnTo>
                      <a:pt x="4" y="0"/>
                    </a:lnTo>
                    <a:lnTo>
                      <a:pt x="0" y="0"/>
                    </a:lnTo>
                    <a:lnTo>
                      <a:pt x="0" y="2"/>
                    </a:lnTo>
                    <a:lnTo>
                      <a:pt x="6" y="2"/>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39" name="Rectangle 15">
                <a:extLst>
                  <a:ext uri="{FF2B5EF4-FFF2-40B4-BE49-F238E27FC236}">
                    <a16:creationId xmlns:a16="http://schemas.microsoft.com/office/drawing/2014/main" id="{350A4848-3152-4EAA-A766-7E8F9AB91103}"/>
                  </a:ext>
                </a:extLst>
              </p:cNvPr>
              <p:cNvSpPr>
                <a:spLocks noChangeArrowheads="1"/>
              </p:cNvSpPr>
              <p:nvPr/>
            </p:nvSpPr>
            <p:spPr bwMode="auto">
              <a:xfrm>
                <a:off x="6804026" y="31861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0" name="Rectangle 16">
                <a:extLst>
                  <a:ext uri="{FF2B5EF4-FFF2-40B4-BE49-F238E27FC236}">
                    <a16:creationId xmlns:a16="http://schemas.microsoft.com/office/drawing/2014/main" id="{3460A01E-09EF-495B-A37B-4F2E852CBA80}"/>
                  </a:ext>
                </a:extLst>
              </p:cNvPr>
              <p:cNvSpPr>
                <a:spLocks noChangeArrowheads="1"/>
              </p:cNvSpPr>
              <p:nvPr/>
            </p:nvSpPr>
            <p:spPr bwMode="auto">
              <a:xfrm>
                <a:off x="6804026" y="31861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1" name="Freeform 17">
                <a:extLst>
                  <a:ext uri="{FF2B5EF4-FFF2-40B4-BE49-F238E27FC236}">
                    <a16:creationId xmlns:a16="http://schemas.microsoft.com/office/drawing/2014/main" id="{19DED2D0-0C47-4B12-B155-A30C3D1D3D75}"/>
                  </a:ext>
                </a:extLst>
              </p:cNvPr>
              <p:cNvSpPr>
                <a:spLocks noEditPoints="1"/>
              </p:cNvSpPr>
              <p:nvPr/>
            </p:nvSpPr>
            <p:spPr bwMode="auto">
              <a:xfrm>
                <a:off x="6499226" y="3186113"/>
                <a:ext cx="6350" cy="3175"/>
              </a:xfrm>
              <a:custGeom>
                <a:avLst/>
                <a:gdLst>
                  <a:gd name="T0" fmla="*/ 4 w 4"/>
                  <a:gd name="T1" fmla="*/ 2 h 2"/>
                  <a:gd name="T2" fmla="*/ 0 w 4"/>
                  <a:gd name="T3" fmla="*/ 2 h 2"/>
                  <a:gd name="T4" fmla="*/ 0 w 4"/>
                  <a:gd name="T5" fmla="*/ 2 h 2"/>
                  <a:gd name="T6" fmla="*/ 4 w 4"/>
                  <a:gd name="T7" fmla="*/ 2 h 2"/>
                  <a:gd name="T8" fmla="*/ 4 w 4"/>
                  <a:gd name="T9" fmla="*/ 2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0" y="2"/>
                    </a:lnTo>
                    <a:lnTo>
                      <a:pt x="0" y="2"/>
                    </a:lnTo>
                    <a:lnTo>
                      <a:pt x="4" y="2"/>
                    </a:lnTo>
                    <a:lnTo>
                      <a:pt x="4" y="2"/>
                    </a:lnTo>
                    <a:close/>
                    <a:moveTo>
                      <a:pt x="4" y="0"/>
                    </a:move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2" name="Freeform 18">
                <a:extLst>
                  <a:ext uri="{FF2B5EF4-FFF2-40B4-BE49-F238E27FC236}">
                    <a16:creationId xmlns:a16="http://schemas.microsoft.com/office/drawing/2014/main" id="{2F5E735F-9EA2-4CBC-9BFE-E4FB562C5230}"/>
                  </a:ext>
                </a:extLst>
              </p:cNvPr>
              <p:cNvSpPr>
                <a:spLocks noEditPoints="1"/>
              </p:cNvSpPr>
              <p:nvPr/>
            </p:nvSpPr>
            <p:spPr bwMode="auto">
              <a:xfrm>
                <a:off x="6499226" y="3186113"/>
                <a:ext cx="6350" cy="3175"/>
              </a:xfrm>
              <a:custGeom>
                <a:avLst/>
                <a:gdLst>
                  <a:gd name="T0" fmla="*/ 4 w 4"/>
                  <a:gd name="T1" fmla="*/ 2 h 2"/>
                  <a:gd name="T2" fmla="*/ 0 w 4"/>
                  <a:gd name="T3" fmla="*/ 2 h 2"/>
                  <a:gd name="T4" fmla="*/ 0 w 4"/>
                  <a:gd name="T5" fmla="*/ 2 h 2"/>
                  <a:gd name="T6" fmla="*/ 4 w 4"/>
                  <a:gd name="T7" fmla="*/ 2 h 2"/>
                  <a:gd name="T8" fmla="*/ 4 w 4"/>
                  <a:gd name="T9" fmla="*/ 2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0" y="2"/>
                    </a:lnTo>
                    <a:lnTo>
                      <a:pt x="0" y="2"/>
                    </a:lnTo>
                    <a:lnTo>
                      <a:pt x="4" y="2"/>
                    </a:lnTo>
                    <a:lnTo>
                      <a:pt x="4" y="2"/>
                    </a:lnTo>
                    <a:moveTo>
                      <a:pt x="4" y="0"/>
                    </a:moveTo>
                    <a:lnTo>
                      <a:pt x="0" y="0"/>
                    </a:lnTo>
                    <a:lnTo>
                      <a:pt x="0" y="0"/>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3" name="Rectangle 19">
                <a:extLst>
                  <a:ext uri="{FF2B5EF4-FFF2-40B4-BE49-F238E27FC236}">
                    <a16:creationId xmlns:a16="http://schemas.microsoft.com/office/drawing/2014/main" id="{4ADD4306-CA57-42BA-94D6-ABDE468B8EE9}"/>
                  </a:ext>
                </a:extLst>
              </p:cNvPr>
              <p:cNvSpPr>
                <a:spLocks noChangeArrowheads="1"/>
              </p:cNvSpPr>
              <p:nvPr/>
            </p:nvSpPr>
            <p:spPr bwMode="auto">
              <a:xfrm>
                <a:off x="6499226" y="31861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4" name="Rectangle 20">
                <a:extLst>
                  <a:ext uri="{FF2B5EF4-FFF2-40B4-BE49-F238E27FC236}">
                    <a16:creationId xmlns:a16="http://schemas.microsoft.com/office/drawing/2014/main" id="{BFC1CD38-A236-4809-B1FB-74907992E81F}"/>
                  </a:ext>
                </a:extLst>
              </p:cNvPr>
              <p:cNvSpPr>
                <a:spLocks noChangeArrowheads="1"/>
              </p:cNvSpPr>
              <p:nvPr/>
            </p:nvSpPr>
            <p:spPr bwMode="auto">
              <a:xfrm>
                <a:off x="6499226" y="31861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5" name="Freeform 21">
                <a:extLst>
                  <a:ext uri="{FF2B5EF4-FFF2-40B4-BE49-F238E27FC236}">
                    <a16:creationId xmlns:a16="http://schemas.microsoft.com/office/drawing/2014/main" id="{FBF5BE97-2B91-4950-9E19-648E2EB30310}"/>
                  </a:ext>
                </a:extLst>
              </p:cNvPr>
              <p:cNvSpPr>
                <a:spLocks noEditPoints="1"/>
              </p:cNvSpPr>
              <p:nvPr/>
            </p:nvSpPr>
            <p:spPr bwMode="auto">
              <a:xfrm>
                <a:off x="5588001" y="3186113"/>
                <a:ext cx="6350" cy="3175"/>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0"/>
                    </a:moveTo>
                    <a:lnTo>
                      <a:pt x="0" y="0"/>
                    </a:lnTo>
                    <a:lnTo>
                      <a:pt x="0" y="2"/>
                    </a:lnTo>
                    <a:lnTo>
                      <a:pt x="4" y="2"/>
                    </a:lnTo>
                    <a:lnTo>
                      <a:pt x="4" y="0"/>
                    </a:lnTo>
                    <a:close/>
                    <a:moveTo>
                      <a:pt x="4" y="0"/>
                    </a:move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6" name="Freeform 22">
                <a:extLst>
                  <a:ext uri="{FF2B5EF4-FFF2-40B4-BE49-F238E27FC236}">
                    <a16:creationId xmlns:a16="http://schemas.microsoft.com/office/drawing/2014/main" id="{DE36FADD-EE6D-4A9D-A990-0ABFE11743A9}"/>
                  </a:ext>
                </a:extLst>
              </p:cNvPr>
              <p:cNvSpPr>
                <a:spLocks noEditPoints="1"/>
              </p:cNvSpPr>
              <p:nvPr/>
            </p:nvSpPr>
            <p:spPr bwMode="auto">
              <a:xfrm>
                <a:off x="5588001" y="3186113"/>
                <a:ext cx="6350" cy="3175"/>
              </a:xfrm>
              <a:custGeom>
                <a:avLst/>
                <a:gdLst>
                  <a:gd name="T0" fmla="*/ 4 w 4"/>
                  <a:gd name="T1" fmla="*/ 0 h 2"/>
                  <a:gd name="T2" fmla="*/ 0 w 4"/>
                  <a:gd name="T3" fmla="*/ 0 h 2"/>
                  <a:gd name="T4" fmla="*/ 0 w 4"/>
                  <a:gd name="T5" fmla="*/ 2 h 2"/>
                  <a:gd name="T6" fmla="*/ 4 w 4"/>
                  <a:gd name="T7" fmla="*/ 2 h 2"/>
                  <a:gd name="T8" fmla="*/ 4 w 4"/>
                  <a:gd name="T9" fmla="*/ 0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0"/>
                    </a:moveTo>
                    <a:lnTo>
                      <a:pt x="0" y="0"/>
                    </a:lnTo>
                    <a:lnTo>
                      <a:pt x="0" y="2"/>
                    </a:lnTo>
                    <a:lnTo>
                      <a:pt x="4" y="2"/>
                    </a:lnTo>
                    <a:lnTo>
                      <a:pt x="4" y="0"/>
                    </a:lnTo>
                    <a:moveTo>
                      <a:pt x="4" y="0"/>
                    </a:moveTo>
                    <a:lnTo>
                      <a:pt x="0" y="0"/>
                    </a:lnTo>
                    <a:lnTo>
                      <a:pt x="0" y="0"/>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7" name="Rectangle 23">
                <a:extLst>
                  <a:ext uri="{FF2B5EF4-FFF2-40B4-BE49-F238E27FC236}">
                    <a16:creationId xmlns:a16="http://schemas.microsoft.com/office/drawing/2014/main" id="{7B99A174-49FA-4462-AB49-5B5034BC8463}"/>
                  </a:ext>
                </a:extLst>
              </p:cNvPr>
              <p:cNvSpPr>
                <a:spLocks noChangeArrowheads="1"/>
              </p:cNvSpPr>
              <p:nvPr/>
            </p:nvSpPr>
            <p:spPr bwMode="auto">
              <a:xfrm>
                <a:off x="5588001" y="31861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8" name="Rectangle 24">
                <a:extLst>
                  <a:ext uri="{FF2B5EF4-FFF2-40B4-BE49-F238E27FC236}">
                    <a16:creationId xmlns:a16="http://schemas.microsoft.com/office/drawing/2014/main" id="{1A82F31F-C264-4651-8849-9A086F7A0EC5}"/>
                  </a:ext>
                </a:extLst>
              </p:cNvPr>
              <p:cNvSpPr>
                <a:spLocks noChangeArrowheads="1"/>
              </p:cNvSpPr>
              <p:nvPr/>
            </p:nvSpPr>
            <p:spPr bwMode="auto">
              <a:xfrm>
                <a:off x="5588001" y="31861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49" name="Freeform 25">
                <a:extLst>
                  <a:ext uri="{FF2B5EF4-FFF2-40B4-BE49-F238E27FC236}">
                    <a16:creationId xmlns:a16="http://schemas.microsoft.com/office/drawing/2014/main" id="{0E67AA84-519E-40B0-939D-F592EDEFA47B}"/>
                  </a:ext>
                </a:extLst>
              </p:cNvPr>
              <p:cNvSpPr>
                <a:spLocks noEditPoints="1"/>
              </p:cNvSpPr>
              <p:nvPr/>
            </p:nvSpPr>
            <p:spPr bwMode="auto">
              <a:xfrm>
                <a:off x="5186363" y="3581401"/>
                <a:ext cx="112713" cy="90488"/>
              </a:xfrm>
              <a:custGeom>
                <a:avLst/>
                <a:gdLst>
                  <a:gd name="T0" fmla="*/ 71 w 71"/>
                  <a:gd name="T1" fmla="*/ 55 h 57"/>
                  <a:gd name="T2" fmla="*/ 4 w 71"/>
                  <a:gd name="T3" fmla="*/ 55 h 57"/>
                  <a:gd name="T4" fmla="*/ 2 w 71"/>
                  <a:gd name="T5" fmla="*/ 55 h 57"/>
                  <a:gd name="T6" fmla="*/ 2 w 71"/>
                  <a:gd name="T7" fmla="*/ 57 h 57"/>
                  <a:gd name="T8" fmla="*/ 4 w 71"/>
                  <a:gd name="T9" fmla="*/ 57 h 57"/>
                  <a:gd name="T10" fmla="*/ 71 w 71"/>
                  <a:gd name="T11" fmla="*/ 57 h 57"/>
                  <a:gd name="T12" fmla="*/ 71 w 71"/>
                  <a:gd name="T13" fmla="*/ 55 h 57"/>
                  <a:gd name="T14" fmla="*/ 0 w 71"/>
                  <a:gd name="T15" fmla="*/ 0 h 57"/>
                  <a:gd name="T16" fmla="*/ 0 w 71"/>
                  <a:gd name="T17" fmla="*/ 0 h 57"/>
                  <a:gd name="T18" fmla="*/ 0 w 71"/>
                  <a:gd name="T19" fmla="*/ 53 h 57"/>
                  <a:gd name="T20" fmla="*/ 0 w 71"/>
                  <a:gd name="T21" fmla="*/ 57 h 57"/>
                  <a:gd name="T22" fmla="*/ 0 w 71"/>
                  <a:gd name="T23" fmla="*/ 57 h 57"/>
                  <a:gd name="T24" fmla="*/ 0 w 71"/>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7">
                    <a:moveTo>
                      <a:pt x="71" y="55"/>
                    </a:moveTo>
                    <a:lnTo>
                      <a:pt x="4" y="55"/>
                    </a:lnTo>
                    <a:lnTo>
                      <a:pt x="2" y="55"/>
                    </a:lnTo>
                    <a:lnTo>
                      <a:pt x="2" y="57"/>
                    </a:lnTo>
                    <a:lnTo>
                      <a:pt x="4" y="57"/>
                    </a:lnTo>
                    <a:lnTo>
                      <a:pt x="71" y="57"/>
                    </a:lnTo>
                    <a:lnTo>
                      <a:pt x="71" y="55"/>
                    </a:lnTo>
                    <a:close/>
                    <a:moveTo>
                      <a:pt x="0" y="0"/>
                    </a:moveTo>
                    <a:lnTo>
                      <a:pt x="0" y="0"/>
                    </a:lnTo>
                    <a:lnTo>
                      <a:pt x="0" y="53"/>
                    </a:lnTo>
                    <a:lnTo>
                      <a:pt x="0" y="57"/>
                    </a:lnTo>
                    <a:lnTo>
                      <a:pt x="0" y="5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0" name="Freeform 26">
                <a:extLst>
                  <a:ext uri="{FF2B5EF4-FFF2-40B4-BE49-F238E27FC236}">
                    <a16:creationId xmlns:a16="http://schemas.microsoft.com/office/drawing/2014/main" id="{91AD317A-3EDB-4266-8AD7-A4C8ABCF765A}"/>
                  </a:ext>
                </a:extLst>
              </p:cNvPr>
              <p:cNvSpPr>
                <a:spLocks noEditPoints="1"/>
              </p:cNvSpPr>
              <p:nvPr/>
            </p:nvSpPr>
            <p:spPr bwMode="auto">
              <a:xfrm>
                <a:off x="5186363" y="3581401"/>
                <a:ext cx="112713" cy="90488"/>
              </a:xfrm>
              <a:custGeom>
                <a:avLst/>
                <a:gdLst>
                  <a:gd name="T0" fmla="*/ 71 w 71"/>
                  <a:gd name="T1" fmla="*/ 55 h 57"/>
                  <a:gd name="T2" fmla="*/ 4 w 71"/>
                  <a:gd name="T3" fmla="*/ 55 h 57"/>
                  <a:gd name="T4" fmla="*/ 2 w 71"/>
                  <a:gd name="T5" fmla="*/ 55 h 57"/>
                  <a:gd name="T6" fmla="*/ 2 w 71"/>
                  <a:gd name="T7" fmla="*/ 57 h 57"/>
                  <a:gd name="T8" fmla="*/ 4 w 71"/>
                  <a:gd name="T9" fmla="*/ 57 h 57"/>
                  <a:gd name="T10" fmla="*/ 71 w 71"/>
                  <a:gd name="T11" fmla="*/ 57 h 57"/>
                  <a:gd name="T12" fmla="*/ 71 w 71"/>
                  <a:gd name="T13" fmla="*/ 55 h 57"/>
                  <a:gd name="T14" fmla="*/ 0 w 71"/>
                  <a:gd name="T15" fmla="*/ 0 h 57"/>
                  <a:gd name="T16" fmla="*/ 0 w 71"/>
                  <a:gd name="T17" fmla="*/ 0 h 57"/>
                  <a:gd name="T18" fmla="*/ 0 w 71"/>
                  <a:gd name="T19" fmla="*/ 53 h 57"/>
                  <a:gd name="T20" fmla="*/ 0 w 71"/>
                  <a:gd name="T21" fmla="*/ 57 h 57"/>
                  <a:gd name="T22" fmla="*/ 0 w 71"/>
                  <a:gd name="T23" fmla="*/ 57 h 57"/>
                  <a:gd name="T24" fmla="*/ 0 w 71"/>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7">
                    <a:moveTo>
                      <a:pt x="71" y="55"/>
                    </a:moveTo>
                    <a:lnTo>
                      <a:pt x="4" y="55"/>
                    </a:lnTo>
                    <a:lnTo>
                      <a:pt x="2" y="55"/>
                    </a:lnTo>
                    <a:lnTo>
                      <a:pt x="2" y="57"/>
                    </a:lnTo>
                    <a:lnTo>
                      <a:pt x="4" y="57"/>
                    </a:lnTo>
                    <a:lnTo>
                      <a:pt x="71" y="57"/>
                    </a:lnTo>
                    <a:lnTo>
                      <a:pt x="71" y="55"/>
                    </a:lnTo>
                    <a:moveTo>
                      <a:pt x="0" y="0"/>
                    </a:moveTo>
                    <a:lnTo>
                      <a:pt x="0" y="0"/>
                    </a:lnTo>
                    <a:lnTo>
                      <a:pt x="0" y="53"/>
                    </a:lnTo>
                    <a:lnTo>
                      <a:pt x="0" y="57"/>
                    </a:lnTo>
                    <a:lnTo>
                      <a:pt x="0" y="57"/>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1" name="Freeform 27">
                <a:extLst>
                  <a:ext uri="{FF2B5EF4-FFF2-40B4-BE49-F238E27FC236}">
                    <a16:creationId xmlns:a16="http://schemas.microsoft.com/office/drawing/2014/main" id="{C444F33C-548F-44AA-AFCF-9C26277C0948}"/>
                  </a:ext>
                </a:extLst>
              </p:cNvPr>
              <p:cNvSpPr>
                <a:spLocks/>
              </p:cNvSpPr>
              <p:nvPr/>
            </p:nvSpPr>
            <p:spPr bwMode="auto">
              <a:xfrm>
                <a:off x="6892926" y="3581401"/>
                <a:ext cx="112713" cy="87313"/>
              </a:xfrm>
              <a:custGeom>
                <a:avLst/>
                <a:gdLst>
                  <a:gd name="T0" fmla="*/ 71 w 71"/>
                  <a:gd name="T1" fmla="*/ 0 h 55"/>
                  <a:gd name="T2" fmla="*/ 69 w 71"/>
                  <a:gd name="T3" fmla="*/ 0 h 55"/>
                  <a:gd name="T4" fmla="*/ 69 w 71"/>
                  <a:gd name="T5" fmla="*/ 50 h 55"/>
                  <a:gd name="T6" fmla="*/ 69 w 71"/>
                  <a:gd name="T7" fmla="*/ 55 h 55"/>
                  <a:gd name="T8" fmla="*/ 65 w 71"/>
                  <a:gd name="T9" fmla="*/ 55 h 55"/>
                  <a:gd name="T10" fmla="*/ 0 w 71"/>
                  <a:gd name="T11" fmla="*/ 55 h 55"/>
                  <a:gd name="T12" fmla="*/ 0 w 71"/>
                  <a:gd name="T13" fmla="*/ 55 h 55"/>
                  <a:gd name="T14" fmla="*/ 67 w 71"/>
                  <a:gd name="T15" fmla="*/ 55 h 55"/>
                  <a:gd name="T16" fmla="*/ 71 w 71"/>
                  <a:gd name="T17" fmla="*/ 55 h 55"/>
                  <a:gd name="T18" fmla="*/ 71 w 71"/>
                  <a:gd name="T19" fmla="*/ 53 h 55"/>
                  <a:gd name="T20" fmla="*/ 71 w 71"/>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5">
                    <a:moveTo>
                      <a:pt x="71" y="0"/>
                    </a:moveTo>
                    <a:lnTo>
                      <a:pt x="69" y="0"/>
                    </a:lnTo>
                    <a:lnTo>
                      <a:pt x="69" y="50"/>
                    </a:lnTo>
                    <a:lnTo>
                      <a:pt x="69" y="55"/>
                    </a:lnTo>
                    <a:lnTo>
                      <a:pt x="65" y="55"/>
                    </a:lnTo>
                    <a:lnTo>
                      <a:pt x="0" y="55"/>
                    </a:lnTo>
                    <a:lnTo>
                      <a:pt x="0" y="55"/>
                    </a:lnTo>
                    <a:lnTo>
                      <a:pt x="67" y="55"/>
                    </a:lnTo>
                    <a:lnTo>
                      <a:pt x="71" y="55"/>
                    </a:lnTo>
                    <a:lnTo>
                      <a:pt x="71" y="53"/>
                    </a:lnTo>
                    <a:lnTo>
                      <a:pt x="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2" name="Freeform 28">
                <a:extLst>
                  <a:ext uri="{FF2B5EF4-FFF2-40B4-BE49-F238E27FC236}">
                    <a16:creationId xmlns:a16="http://schemas.microsoft.com/office/drawing/2014/main" id="{837F5089-A994-49E3-901B-624E91E89FAD}"/>
                  </a:ext>
                </a:extLst>
              </p:cNvPr>
              <p:cNvSpPr>
                <a:spLocks/>
              </p:cNvSpPr>
              <p:nvPr/>
            </p:nvSpPr>
            <p:spPr bwMode="auto">
              <a:xfrm>
                <a:off x="6892926" y="3581401"/>
                <a:ext cx="112713" cy="87313"/>
              </a:xfrm>
              <a:custGeom>
                <a:avLst/>
                <a:gdLst>
                  <a:gd name="T0" fmla="*/ 71 w 71"/>
                  <a:gd name="T1" fmla="*/ 0 h 55"/>
                  <a:gd name="T2" fmla="*/ 69 w 71"/>
                  <a:gd name="T3" fmla="*/ 0 h 55"/>
                  <a:gd name="T4" fmla="*/ 69 w 71"/>
                  <a:gd name="T5" fmla="*/ 50 h 55"/>
                  <a:gd name="T6" fmla="*/ 69 w 71"/>
                  <a:gd name="T7" fmla="*/ 55 h 55"/>
                  <a:gd name="T8" fmla="*/ 65 w 71"/>
                  <a:gd name="T9" fmla="*/ 55 h 55"/>
                  <a:gd name="T10" fmla="*/ 0 w 71"/>
                  <a:gd name="T11" fmla="*/ 55 h 55"/>
                  <a:gd name="T12" fmla="*/ 0 w 71"/>
                  <a:gd name="T13" fmla="*/ 55 h 55"/>
                  <a:gd name="T14" fmla="*/ 67 w 71"/>
                  <a:gd name="T15" fmla="*/ 55 h 55"/>
                  <a:gd name="T16" fmla="*/ 71 w 71"/>
                  <a:gd name="T17" fmla="*/ 55 h 55"/>
                  <a:gd name="T18" fmla="*/ 71 w 71"/>
                  <a:gd name="T19" fmla="*/ 53 h 55"/>
                  <a:gd name="T20" fmla="*/ 71 w 71"/>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5">
                    <a:moveTo>
                      <a:pt x="71" y="0"/>
                    </a:moveTo>
                    <a:lnTo>
                      <a:pt x="69" y="0"/>
                    </a:lnTo>
                    <a:lnTo>
                      <a:pt x="69" y="50"/>
                    </a:lnTo>
                    <a:lnTo>
                      <a:pt x="69" y="55"/>
                    </a:lnTo>
                    <a:lnTo>
                      <a:pt x="65" y="55"/>
                    </a:lnTo>
                    <a:lnTo>
                      <a:pt x="0" y="55"/>
                    </a:lnTo>
                    <a:lnTo>
                      <a:pt x="0" y="55"/>
                    </a:lnTo>
                    <a:lnTo>
                      <a:pt x="67" y="55"/>
                    </a:lnTo>
                    <a:lnTo>
                      <a:pt x="71" y="55"/>
                    </a:lnTo>
                    <a:lnTo>
                      <a:pt x="71" y="53"/>
                    </a:lnTo>
                    <a:lnTo>
                      <a:pt x="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3" name="Freeform 29">
                <a:extLst>
                  <a:ext uri="{FF2B5EF4-FFF2-40B4-BE49-F238E27FC236}">
                    <a16:creationId xmlns:a16="http://schemas.microsoft.com/office/drawing/2014/main" id="{399EE38C-412E-49CA-B9CD-1A536B17CC49}"/>
                  </a:ext>
                </a:extLst>
              </p:cNvPr>
              <p:cNvSpPr>
                <a:spLocks noEditPoints="1"/>
              </p:cNvSpPr>
              <p:nvPr/>
            </p:nvSpPr>
            <p:spPr bwMode="auto">
              <a:xfrm>
                <a:off x="5329238" y="3668713"/>
                <a:ext cx="588963" cy="3175"/>
              </a:xfrm>
              <a:custGeom>
                <a:avLst/>
                <a:gdLst>
                  <a:gd name="T0" fmla="*/ 163 w 371"/>
                  <a:gd name="T1" fmla="*/ 0 h 2"/>
                  <a:gd name="T2" fmla="*/ 0 w 371"/>
                  <a:gd name="T3" fmla="*/ 0 h 2"/>
                  <a:gd name="T4" fmla="*/ 0 w 371"/>
                  <a:gd name="T5" fmla="*/ 2 h 2"/>
                  <a:gd name="T6" fmla="*/ 163 w 371"/>
                  <a:gd name="T7" fmla="*/ 2 h 2"/>
                  <a:gd name="T8" fmla="*/ 163 w 371"/>
                  <a:gd name="T9" fmla="*/ 0 h 2"/>
                  <a:gd name="T10" fmla="*/ 371 w 371"/>
                  <a:gd name="T11" fmla="*/ 0 h 2"/>
                  <a:gd name="T12" fmla="*/ 167 w 371"/>
                  <a:gd name="T13" fmla="*/ 0 h 2"/>
                  <a:gd name="T14" fmla="*/ 167 w 371"/>
                  <a:gd name="T15" fmla="*/ 2 h 2"/>
                  <a:gd name="T16" fmla="*/ 371 w 371"/>
                  <a:gd name="T17" fmla="*/ 2 h 2"/>
                  <a:gd name="T18" fmla="*/ 371 w 37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2">
                    <a:moveTo>
                      <a:pt x="163" y="0"/>
                    </a:moveTo>
                    <a:lnTo>
                      <a:pt x="0" y="0"/>
                    </a:lnTo>
                    <a:lnTo>
                      <a:pt x="0" y="2"/>
                    </a:lnTo>
                    <a:lnTo>
                      <a:pt x="163" y="2"/>
                    </a:lnTo>
                    <a:lnTo>
                      <a:pt x="163" y="0"/>
                    </a:lnTo>
                    <a:close/>
                    <a:moveTo>
                      <a:pt x="371" y="0"/>
                    </a:moveTo>
                    <a:lnTo>
                      <a:pt x="167" y="0"/>
                    </a:lnTo>
                    <a:lnTo>
                      <a:pt x="167" y="2"/>
                    </a:lnTo>
                    <a:lnTo>
                      <a:pt x="371" y="2"/>
                    </a:lnTo>
                    <a:lnTo>
                      <a:pt x="37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4" name="Freeform 30">
                <a:extLst>
                  <a:ext uri="{FF2B5EF4-FFF2-40B4-BE49-F238E27FC236}">
                    <a16:creationId xmlns:a16="http://schemas.microsoft.com/office/drawing/2014/main" id="{6AF28D53-FFBB-407F-B408-78174368FD68}"/>
                  </a:ext>
                </a:extLst>
              </p:cNvPr>
              <p:cNvSpPr>
                <a:spLocks noEditPoints="1"/>
              </p:cNvSpPr>
              <p:nvPr/>
            </p:nvSpPr>
            <p:spPr bwMode="auto">
              <a:xfrm>
                <a:off x="5329238" y="3668713"/>
                <a:ext cx="588963" cy="3175"/>
              </a:xfrm>
              <a:custGeom>
                <a:avLst/>
                <a:gdLst>
                  <a:gd name="T0" fmla="*/ 163 w 371"/>
                  <a:gd name="T1" fmla="*/ 0 h 2"/>
                  <a:gd name="T2" fmla="*/ 0 w 371"/>
                  <a:gd name="T3" fmla="*/ 0 h 2"/>
                  <a:gd name="T4" fmla="*/ 0 w 371"/>
                  <a:gd name="T5" fmla="*/ 2 h 2"/>
                  <a:gd name="T6" fmla="*/ 163 w 371"/>
                  <a:gd name="T7" fmla="*/ 2 h 2"/>
                  <a:gd name="T8" fmla="*/ 163 w 371"/>
                  <a:gd name="T9" fmla="*/ 0 h 2"/>
                  <a:gd name="T10" fmla="*/ 371 w 371"/>
                  <a:gd name="T11" fmla="*/ 0 h 2"/>
                  <a:gd name="T12" fmla="*/ 167 w 371"/>
                  <a:gd name="T13" fmla="*/ 0 h 2"/>
                  <a:gd name="T14" fmla="*/ 167 w 371"/>
                  <a:gd name="T15" fmla="*/ 2 h 2"/>
                  <a:gd name="T16" fmla="*/ 371 w 371"/>
                  <a:gd name="T17" fmla="*/ 2 h 2"/>
                  <a:gd name="T18" fmla="*/ 371 w 37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2">
                    <a:moveTo>
                      <a:pt x="163" y="0"/>
                    </a:moveTo>
                    <a:lnTo>
                      <a:pt x="0" y="0"/>
                    </a:lnTo>
                    <a:lnTo>
                      <a:pt x="0" y="2"/>
                    </a:lnTo>
                    <a:lnTo>
                      <a:pt x="163" y="2"/>
                    </a:lnTo>
                    <a:lnTo>
                      <a:pt x="163" y="0"/>
                    </a:lnTo>
                    <a:moveTo>
                      <a:pt x="371" y="0"/>
                    </a:moveTo>
                    <a:lnTo>
                      <a:pt x="167" y="0"/>
                    </a:lnTo>
                    <a:lnTo>
                      <a:pt x="167" y="2"/>
                    </a:lnTo>
                    <a:lnTo>
                      <a:pt x="371" y="2"/>
                    </a:lnTo>
                    <a:lnTo>
                      <a:pt x="37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5" name="Freeform 31">
                <a:extLst>
                  <a:ext uri="{FF2B5EF4-FFF2-40B4-BE49-F238E27FC236}">
                    <a16:creationId xmlns:a16="http://schemas.microsoft.com/office/drawing/2014/main" id="{CC614626-7C19-4CA7-887F-14319746218B}"/>
                  </a:ext>
                </a:extLst>
              </p:cNvPr>
              <p:cNvSpPr>
                <a:spLocks noEditPoints="1"/>
              </p:cNvSpPr>
              <p:nvPr/>
            </p:nvSpPr>
            <p:spPr bwMode="auto">
              <a:xfrm>
                <a:off x="6094413" y="3668713"/>
                <a:ext cx="709613" cy="3175"/>
              </a:xfrm>
              <a:custGeom>
                <a:avLst/>
                <a:gdLst>
                  <a:gd name="T0" fmla="*/ 259 w 447"/>
                  <a:gd name="T1" fmla="*/ 0 h 2"/>
                  <a:gd name="T2" fmla="*/ 259 w 447"/>
                  <a:gd name="T3" fmla="*/ 0 h 2"/>
                  <a:gd name="T4" fmla="*/ 447 w 447"/>
                  <a:gd name="T5" fmla="*/ 2 h 2"/>
                  <a:gd name="T6" fmla="*/ 447 w 447"/>
                  <a:gd name="T7" fmla="*/ 0 h 2"/>
                  <a:gd name="T8" fmla="*/ 259 w 447"/>
                  <a:gd name="T9" fmla="*/ 0 h 2"/>
                  <a:gd name="T10" fmla="*/ 0 w 447"/>
                  <a:gd name="T11" fmla="*/ 0 h 2"/>
                  <a:gd name="T12" fmla="*/ 0 w 447"/>
                  <a:gd name="T13" fmla="*/ 0 h 2"/>
                  <a:gd name="T14" fmla="*/ 255 w 447"/>
                  <a:gd name="T15" fmla="*/ 0 h 2"/>
                  <a:gd name="T16" fmla="*/ 255 w 447"/>
                  <a:gd name="T17" fmla="*/ 0 h 2"/>
                  <a:gd name="T18" fmla="*/ 0 w 44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2">
                    <a:moveTo>
                      <a:pt x="259" y="0"/>
                    </a:moveTo>
                    <a:lnTo>
                      <a:pt x="259" y="0"/>
                    </a:lnTo>
                    <a:lnTo>
                      <a:pt x="447" y="2"/>
                    </a:lnTo>
                    <a:lnTo>
                      <a:pt x="447" y="0"/>
                    </a:lnTo>
                    <a:lnTo>
                      <a:pt x="259" y="0"/>
                    </a:lnTo>
                    <a:close/>
                    <a:moveTo>
                      <a:pt x="0" y="0"/>
                    </a:moveTo>
                    <a:lnTo>
                      <a:pt x="0" y="0"/>
                    </a:lnTo>
                    <a:lnTo>
                      <a:pt x="255" y="0"/>
                    </a:lnTo>
                    <a:lnTo>
                      <a:pt x="25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6" name="Freeform 32">
                <a:extLst>
                  <a:ext uri="{FF2B5EF4-FFF2-40B4-BE49-F238E27FC236}">
                    <a16:creationId xmlns:a16="http://schemas.microsoft.com/office/drawing/2014/main" id="{86E3125D-9E4B-42FD-B023-E63C13175A04}"/>
                  </a:ext>
                </a:extLst>
              </p:cNvPr>
              <p:cNvSpPr>
                <a:spLocks noEditPoints="1"/>
              </p:cNvSpPr>
              <p:nvPr/>
            </p:nvSpPr>
            <p:spPr bwMode="auto">
              <a:xfrm>
                <a:off x="6094413" y="3668713"/>
                <a:ext cx="709613" cy="3175"/>
              </a:xfrm>
              <a:custGeom>
                <a:avLst/>
                <a:gdLst>
                  <a:gd name="T0" fmla="*/ 259 w 447"/>
                  <a:gd name="T1" fmla="*/ 0 h 2"/>
                  <a:gd name="T2" fmla="*/ 259 w 447"/>
                  <a:gd name="T3" fmla="*/ 0 h 2"/>
                  <a:gd name="T4" fmla="*/ 447 w 447"/>
                  <a:gd name="T5" fmla="*/ 2 h 2"/>
                  <a:gd name="T6" fmla="*/ 447 w 447"/>
                  <a:gd name="T7" fmla="*/ 0 h 2"/>
                  <a:gd name="T8" fmla="*/ 259 w 447"/>
                  <a:gd name="T9" fmla="*/ 0 h 2"/>
                  <a:gd name="T10" fmla="*/ 0 w 447"/>
                  <a:gd name="T11" fmla="*/ 0 h 2"/>
                  <a:gd name="T12" fmla="*/ 0 w 447"/>
                  <a:gd name="T13" fmla="*/ 0 h 2"/>
                  <a:gd name="T14" fmla="*/ 255 w 447"/>
                  <a:gd name="T15" fmla="*/ 0 h 2"/>
                  <a:gd name="T16" fmla="*/ 255 w 447"/>
                  <a:gd name="T17" fmla="*/ 0 h 2"/>
                  <a:gd name="T18" fmla="*/ 0 w 44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2">
                    <a:moveTo>
                      <a:pt x="259" y="0"/>
                    </a:moveTo>
                    <a:lnTo>
                      <a:pt x="259" y="0"/>
                    </a:lnTo>
                    <a:lnTo>
                      <a:pt x="447" y="2"/>
                    </a:lnTo>
                    <a:lnTo>
                      <a:pt x="447" y="0"/>
                    </a:lnTo>
                    <a:lnTo>
                      <a:pt x="259" y="0"/>
                    </a:lnTo>
                    <a:moveTo>
                      <a:pt x="0" y="0"/>
                    </a:moveTo>
                    <a:lnTo>
                      <a:pt x="0" y="0"/>
                    </a:lnTo>
                    <a:lnTo>
                      <a:pt x="255" y="0"/>
                    </a:lnTo>
                    <a:lnTo>
                      <a:pt x="255"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7" name="Freeform 33">
                <a:extLst>
                  <a:ext uri="{FF2B5EF4-FFF2-40B4-BE49-F238E27FC236}">
                    <a16:creationId xmlns:a16="http://schemas.microsoft.com/office/drawing/2014/main" id="{FFC43ABA-4201-437E-AAC3-5BB8BCCF146E}"/>
                  </a:ext>
                </a:extLst>
              </p:cNvPr>
              <p:cNvSpPr>
                <a:spLocks/>
              </p:cNvSpPr>
              <p:nvPr/>
            </p:nvSpPr>
            <p:spPr bwMode="auto">
              <a:xfrm>
                <a:off x="6804026" y="3668713"/>
                <a:ext cx="9525" cy="3175"/>
              </a:xfrm>
              <a:custGeom>
                <a:avLst/>
                <a:gdLst>
                  <a:gd name="T0" fmla="*/ 6 w 6"/>
                  <a:gd name="T1" fmla="*/ 0 h 2"/>
                  <a:gd name="T2" fmla="*/ 0 w 6"/>
                  <a:gd name="T3" fmla="*/ 0 h 2"/>
                  <a:gd name="T4" fmla="*/ 0 w 6"/>
                  <a:gd name="T5" fmla="*/ 0 h 2"/>
                  <a:gd name="T6" fmla="*/ 4 w 6"/>
                  <a:gd name="T7" fmla="*/ 0 h 2"/>
                  <a:gd name="T8" fmla="*/ 4 w 6"/>
                  <a:gd name="T9" fmla="*/ 2 h 2"/>
                  <a:gd name="T10" fmla="*/ 0 w 6"/>
                  <a:gd name="T11" fmla="*/ 2 h 2"/>
                  <a:gd name="T12" fmla="*/ 0 w 6"/>
                  <a:gd name="T13" fmla="*/ 2 h 2"/>
                  <a:gd name="T14" fmla="*/ 6 w 6"/>
                  <a:gd name="T15" fmla="*/ 2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lnTo>
                      <a:pt x="0" y="0"/>
                    </a:lnTo>
                    <a:lnTo>
                      <a:pt x="0" y="0"/>
                    </a:lnTo>
                    <a:lnTo>
                      <a:pt x="4" y="0"/>
                    </a:lnTo>
                    <a:lnTo>
                      <a:pt x="4" y="2"/>
                    </a:lnTo>
                    <a:lnTo>
                      <a:pt x="0" y="2"/>
                    </a:lnTo>
                    <a:lnTo>
                      <a:pt x="0" y="2"/>
                    </a:lnTo>
                    <a:lnTo>
                      <a:pt x="6" y="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8" name="Freeform 34">
                <a:extLst>
                  <a:ext uri="{FF2B5EF4-FFF2-40B4-BE49-F238E27FC236}">
                    <a16:creationId xmlns:a16="http://schemas.microsoft.com/office/drawing/2014/main" id="{9D7AECBF-179C-43CB-AAC8-61BABEEA2E5E}"/>
                  </a:ext>
                </a:extLst>
              </p:cNvPr>
              <p:cNvSpPr>
                <a:spLocks/>
              </p:cNvSpPr>
              <p:nvPr/>
            </p:nvSpPr>
            <p:spPr bwMode="auto">
              <a:xfrm>
                <a:off x="6804026" y="3668713"/>
                <a:ext cx="9525" cy="3175"/>
              </a:xfrm>
              <a:custGeom>
                <a:avLst/>
                <a:gdLst>
                  <a:gd name="T0" fmla="*/ 6 w 6"/>
                  <a:gd name="T1" fmla="*/ 0 h 2"/>
                  <a:gd name="T2" fmla="*/ 0 w 6"/>
                  <a:gd name="T3" fmla="*/ 0 h 2"/>
                  <a:gd name="T4" fmla="*/ 0 w 6"/>
                  <a:gd name="T5" fmla="*/ 0 h 2"/>
                  <a:gd name="T6" fmla="*/ 4 w 6"/>
                  <a:gd name="T7" fmla="*/ 0 h 2"/>
                  <a:gd name="T8" fmla="*/ 4 w 6"/>
                  <a:gd name="T9" fmla="*/ 2 h 2"/>
                  <a:gd name="T10" fmla="*/ 0 w 6"/>
                  <a:gd name="T11" fmla="*/ 2 h 2"/>
                  <a:gd name="T12" fmla="*/ 0 w 6"/>
                  <a:gd name="T13" fmla="*/ 2 h 2"/>
                  <a:gd name="T14" fmla="*/ 6 w 6"/>
                  <a:gd name="T15" fmla="*/ 2 h 2"/>
                  <a:gd name="T16" fmla="*/ 6 w 6"/>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6" y="0"/>
                    </a:moveTo>
                    <a:lnTo>
                      <a:pt x="0" y="0"/>
                    </a:lnTo>
                    <a:lnTo>
                      <a:pt x="0" y="0"/>
                    </a:lnTo>
                    <a:lnTo>
                      <a:pt x="4" y="0"/>
                    </a:lnTo>
                    <a:lnTo>
                      <a:pt x="4" y="2"/>
                    </a:lnTo>
                    <a:lnTo>
                      <a:pt x="0" y="2"/>
                    </a:lnTo>
                    <a:lnTo>
                      <a:pt x="0" y="2"/>
                    </a:lnTo>
                    <a:lnTo>
                      <a:pt x="6" y="2"/>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59" name="Rectangle 35">
                <a:extLst>
                  <a:ext uri="{FF2B5EF4-FFF2-40B4-BE49-F238E27FC236}">
                    <a16:creationId xmlns:a16="http://schemas.microsoft.com/office/drawing/2014/main" id="{03C8F93C-48FB-4280-97D9-D76C881EF915}"/>
                  </a:ext>
                </a:extLst>
              </p:cNvPr>
              <p:cNvSpPr>
                <a:spLocks noChangeArrowheads="1"/>
              </p:cNvSpPr>
              <p:nvPr/>
            </p:nvSpPr>
            <p:spPr bwMode="auto">
              <a:xfrm>
                <a:off x="6804026" y="36687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0" name="Rectangle 36">
                <a:extLst>
                  <a:ext uri="{FF2B5EF4-FFF2-40B4-BE49-F238E27FC236}">
                    <a16:creationId xmlns:a16="http://schemas.microsoft.com/office/drawing/2014/main" id="{78F577B7-2D20-4B98-95AA-CF93EF9B959F}"/>
                  </a:ext>
                </a:extLst>
              </p:cNvPr>
              <p:cNvSpPr>
                <a:spLocks noChangeArrowheads="1"/>
              </p:cNvSpPr>
              <p:nvPr/>
            </p:nvSpPr>
            <p:spPr bwMode="auto">
              <a:xfrm>
                <a:off x="6804026" y="36687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1" name="Freeform 37">
                <a:extLst>
                  <a:ext uri="{FF2B5EF4-FFF2-40B4-BE49-F238E27FC236}">
                    <a16:creationId xmlns:a16="http://schemas.microsoft.com/office/drawing/2014/main" id="{4E19FCC3-85F9-4597-84BF-4237F93A2224}"/>
                  </a:ext>
                </a:extLst>
              </p:cNvPr>
              <p:cNvSpPr>
                <a:spLocks noEditPoints="1"/>
              </p:cNvSpPr>
              <p:nvPr/>
            </p:nvSpPr>
            <p:spPr bwMode="auto">
              <a:xfrm>
                <a:off x="6499226" y="3668713"/>
                <a:ext cx="6350" cy="3175"/>
              </a:xfrm>
              <a:custGeom>
                <a:avLst/>
                <a:gdLst>
                  <a:gd name="T0" fmla="*/ 0 w 4"/>
                  <a:gd name="T1" fmla="*/ 0 h 2"/>
                  <a:gd name="T2" fmla="*/ 0 w 4"/>
                  <a:gd name="T3" fmla="*/ 2 h 2"/>
                  <a:gd name="T4" fmla="*/ 4 w 4"/>
                  <a:gd name="T5" fmla="*/ 2 h 2"/>
                  <a:gd name="T6" fmla="*/ 4 w 4"/>
                  <a:gd name="T7" fmla="*/ 0 h 2"/>
                  <a:gd name="T8" fmla="*/ 0 w 4"/>
                  <a:gd name="T9" fmla="*/ 0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0"/>
                    </a:moveTo>
                    <a:lnTo>
                      <a:pt x="0" y="2"/>
                    </a:lnTo>
                    <a:lnTo>
                      <a:pt x="4" y="2"/>
                    </a:lnTo>
                    <a:lnTo>
                      <a:pt x="4" y="0"/>
                    </a:lnTo>
                    <a:lnTo>
                      <a:pt x="0" y="0"/>
                    </a:lnTo>
                    <a:close/>
                    <a:moveTo>
                      <a:pt x="4" y="0"/>
                    </a:move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2" name="Freeform 38">
                <a:extLst>
                  <a:ext uri="{FF2B5EF4-FFF2-40B4-BE49-F238E27FC236}">
                    <a16:creationId xmlns:a16="http://schemas.microsoft.com/office/drawing/2014/main" id="{9BF7EED5-1445-4784-98A1-88FB8367AF3C}"/>
                  </a:ext>
                </a:extLst>
              </p:cNvPr>
              <p:cNvSpPr>
                <a:spLocks noEditPoints="1"/>
              </p:cNvSpPr>
              <p:nvPr/>
            </p:nvSpPr>
            <p:spPr bwMode="auto">
              <a:xfrm>
                <a:off x="6499226" y="3668713"/>
                <a:ext cx="6350" cy="3175"/>
              </a:xfrm>
              <a:custGeom>
                <a:avLst/>
                <a:gdLst>
                  <a:gd name="T0" fmla="*/ 0 w 4"/>
                  <a:gd name="T1" fmla="*/ 0 h 2"/>
                  <a:gd name="T2" fmla="*/ 0 w 4"/>
                  <a:gd name="T3" fmla="*/ 2 h 2"/>
                  <a:gd name="T4" fmla="*/ 4 w 4"/>
                  <a:gd name="T5" fmla="*/ 2 h 2"/>
                  <a:gd name="T6" fmla="*/ 4 w 4"/>
                  <a:gd name="T7" fmla="*/ 0 h 2"/>
                  <a:gd name="T8" fmla="*/ 0 w 4"/>
                  <a:gd name="T9" fmla="*/ 0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0"/>
                    </a:moveTo>
                    <a:lnTo>
                      <a:pt x="0" y="2"/>
                    </a:lnTo>
                    <a:lnTo>
                      <a:pt x="4" y="2"/>
                    </a:lnTo>
                    <a:lnTo>
                      <a:pt x="4" y="0"/>
                    </a:lnTo>
                    <a:lnTo>
                      <a:pt x="0" y="0"/>
                    </a:lnTo>
                    <a:moveTo>
                      <a:pt x="4" y="0"/>
                    </a:moveTo>
                    <a:lnTo>
                      <a:pt x="0" y="0"/>
                    </a:lnTo>
                    <a:lnTo>
                      <a:pt x="0" y="0"/>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3" name="Rectangle 39">
                <a:extLst>
                  <a:ext uri="{FF2B5EF4-FFF2-40B4-BE49-F238E27FC236}">
                    <a16:creationId xmlns:a16="http://schemas.microsoft.com/office/drawing/2014/main" id="{70908410-ED65-4194-9278-7BF682B77AE0}"/>
                  </a:ext>
                </a:extLst>
              </p:cNvPr>
              <p:cNvSpPr>
                <a:spLocks noChangeArrowheads="1"/>
              </p:cNvSpPr>
              <p:nvPr/>
            </p:nvSpPr>
            <p:spPr bwMode="auto">
              <a:xfrm>
                <a:off x="6499226" y="36687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4" name="Rectangle 40">
                <a:extLst>
                  <a:ext uri="{FF2B5EF4-FFF2-40B4-BE49-F238E27FC236}">
                    <a16:creationId xmlns:a16="http://schemas.microsoft.com/office/drawing/2014/main" id="{5734E21F-69DE-4BE2-9692-4830FA8B5451}"/>
                  </a:ext>
                </a:extLst>
              </p:cNvPr>
              <p:cNvSpPr>
                <a:spLocks noChangeArrowheads="1"/>
              </p:cNvSpPr>
              <p:nvPr/>
            </p:nvSpPr>
            <p:spPr bwMode="auto">
              <a:xfrm>
                <a:off x="6499226" y="3668713"/>
                <a:ext cx="6350"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5" name="Freeform 41">
                <a:extLst>
                  <a:ext uri="{FF2B5EF4-FFF2-40B4-BE49-F238E27FC236}">
                    <a16:creationId xmlns:a16="http://schemas.microsoft.com/office/drawing/2014/main" id="{851BBC99-EDA1-44E4-ADE4-D8A9E2701124}"/>
                  </a:ext>
                </a:extLst>
              </p:cNvPr>
              <p:cNvSpPr>
                <a:spLocks noEditPoints="1"/>
              </p:cNvSpPr>
              <p:nvPr/>
            </p:nvSpPr>
            <p:spPr bwMode="auto">
              <a:xfrm>
                <a:off x="5588001" y="3668713"/>
                <a:ext cx="6350" cy="3175"/>
              </a:xfrm>
              <a:custGeom>
                <a:avLst/>
                <a:gdLst>
                  <a:gd name="T0" fmla="*/ 4 w 4"/>
                  <a:gd name="T1" fmla="*/ 2 h 2"/>
                  <a:gd name="T2" fmla="*/ 0 w 4"/>
                  <a:gd name="T3" fmla="*/ 2 h 2"/>
                  <a:gd name="T4" fmla="*/ 0 w 4"/>
                  <a:gd name="T5" fmla="*/ 2 h 2"/>
                  <a:gd name="T6" fmla="*/ 4 w 4"/>
                  <a:gd name="T7" fmla="*/ 2 h 2"/>
                  <a:gd name="T8" fmla="*/ 4 w 4"/>
                  <a:gd name="T9" fmla="*/ 2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0" y="2"/>
                    </a:lnTo>
                    <a:lnTo>
                      <a:pt x="0" y="2"/>
                    </a:lnTo>
                    <a:lnTo>
                      <a:pt x="4" y="2"/>
                    </a:lnTo>
                    <a:lnTo>
                      <a:pt x="4" y="2"/>
                    </a:lnTo>
                    <a:close/>
                    <a:moveTo>
                      <a:pt x="4" y="0"/>
                    </a:moveTo>
                    <a:lnTo>
                      <a:pt x="0"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6" name="Freeform 42">
                <a:extLst>
                  <a:ext uri="{FF2B5EF4-FFF2-40B4-BE49-F238E27FC236}">
                    <a16:creationId xmlns:a16="http://schemas.microsoft.com/office/drawing/2014/main" id="{DCAF3422-F7A9-4A31-B448-1A1B7A6DFA3B}"/>
                  </a:ext>
                </a:extLst>
              </p:cNvPr>
              <p:cNvSpPr>
                <a:spLocks noEditPoints="1"/>
              </p:cNvSpPr>
              <p:nvPr/>
            </p:nvSpPr>
            <p:spPr bwMode="auto">
              <a:xfrm>
                <a:off x="5588001" y="3668713"/>
                <a:ext cx="6350" cy="3175"/>
              </a:xfrm>
              <a:custGeom>
                <a:avLst/>
                <a:gdLst>
                  <a:gd name="T0" fmla="*/ 4 w 4"/>
                  <a:gd name="T1" fmla="*/ 2 h 2"/>
                  <a:gd name="T2" fmla="*/ 0 w 4"/>
                  <a:gd name="T3" fmla="*/ 2 h 2"/>
                  <a:gd name="T4" fmla="*/ 0 w 4"/>
                  <a:gd name="T5" fmla="*/ 2 h 2"/>
                  <a:gd name="T6" fmla="*/ 4 w 4"/>
                  <a:gd name="T7" fmla="*/ 2 h 2"/>
                  <a:gd name="T8" fmla="*/ 4 w 4"/>
                  <a:gd name="T9" fmla="*/ 2 h 2"/>
                  <a:gd name="T10" fmla="*/ 4 w 4"/>
                  <a:gd name="T11" fmla="*/ 0 h 2"/>
                  <a:gd name="T12" fmla="*/ 0 w 4"/>
                  <a:gd name="T13" fmla="*/ 0 h 2"/>
                  <a:gd name="T14" fmla="*/ 0 w 4"/>
                  <a:gd name="T15" fmla="*/ 0 h 2"/>
                  <a:gd name="T16" fmla="*/ 4 w 4"/>
                  <a:gd name="T17" fmla="*/ 0 h 2"/>
                  <a:gd name="T18" fmla="*/ 4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0" y="2"/>
                    </a:lnTo>
                    <a:lnTo>
                      <a:pt x="0" y="2"/>
                    </a:lnTo>
                    <a:lnTo>
                      <a:pt x="4" y="2"/>
                    </a:lnTo>
                    <a:lnTo>
                      <a:pt x="4" y="2"/>
                    </a:lnTo>
                    <a:moveTo>
                      <a:pt x="4" y="0"/>
                    </a:moveTo>
                    <a:lnTo>
                      <a:pt x="0" y="0"/>
                    </a:lnTo>
                    <a:lnTo>
                      <a:pt x="0" y="0"/>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7" name="Rectangle 43">
                <a:extLst>
                  <a:ext uri="{FF2B5EF4-FFF2-40B4-BE49-F238E27FC236}">
                    <a16:creationId xmlns:a16="http://schemas.microsoft.com/office/drawing/2014/main" id="{57BE55B5-3320-4513-BCCE-8155C87EA09B}"/>
                  </a:ext>
                </a:extLst>
              </p:cNvPr>
              <p:cNvSpPr>
                <a:spLocks noChangeArrowheads="1"/>
              </p:cNvSpPr>
              <p:nvPr/>
            </p:nvSpPr>
            <p:spPr bwMode="auto">
              <a:xfrm>
                <a:off x="5588001" y="36687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8" name="Rectangle 44">
                <a:extLst>
                  <a:ext uri="{FF2B5EF4-FFF2-40B4-BE49-F238E27FC236}">
                    <a16:creationId xmlns:a16="http://schemas.microsoft.com/office/drawing/2014/main" id="{859B8D9F-2B37-4E6B-9FA1-FDA89172E72F}"/>
                  </a:ext>
                </a:extLst>
              </p:cNvPr>
              <p:cNvSpPr>
                <a:spLocks noChangeArrowheads="1"/>
              </p:cNvSpPr>
              <p:nvPr/>
            </p:nvSpPr>
            <p:spPr bwMode="auto">
              <a:xfrm>
                <a:off x="5588001" y="3668713"/>
                <a:ext cx="635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69" name="Freeform 45">
                <a:extLst>
                  <a:ext uri="{FF2B5EF4-FFF2-40B4-BE49-F238E27FC236}">
                    <a16:creationId xmlns:a16="http://schemas.microsoft.com/office/drawing/2014/main" id="{B0AC2165-DEDB-4ED5-A792-A7DFF3FD835F}"/>
                  </a:ext>
                </a:extLst>
              </p:cNvPr>
              <p:cNvSpPr>
                <a:spLocks noEditPoints="1"/>
              </p:cNvSpPr>
              <p:nvPr/>
            </p:nvSpPr>
            <p:spPr bwMode="auto">
              <a:xfrm>
                <a:off x="5186363" y="3306763"/>
                <a:ext cx="3175" cy="371475"/>
              </a:xfrm>
              <a:custGeom>
                <a:avLst/>
                <a:gdLst>
                  <a:gd name="T0" fmla="*/ 2 w 2"/>
                  <a:gd name="T1" fmla="*/ 230 h 234"/>
                  <a:gd name="T2" fmla="*/ 0 w 2"/>
                  <a:gd name="T3" fmla="*/ 230 h 234"/>
                  <a:gd name="T4" fmla="*/ 0 w 2"/>
                  <a:gd name="T5" fmla="*/ 234 h 234"/>
                  <a:gd name="T6" fmla="*/ 2 w 2"/>
                  <a:gd name="T7" fmla="*/ 234 h 234"/>
                  <a:gd name="T8" fmla="*/ 2 w 2"/>
                  <a:gd name="T9" fmla="*/ 230 h 234"/>
                  <a:gd name="T10" fmla="*/ 2 w 2"/>
                  <a:gd name="T11" fmla="*/ 114 h 234"/>
                  <a:gd name="T12" fmla="*/ 0 w 2"/>
                  <a:gd name="T13" fmla="*/ 114 h 234"/>
                  <a:gd name="T14" fmla="*/ 0 w 2"/>
                  <a:gd name="T15" fmla="*/ 173 h 234"/>
                  <a:gd name="T16" fmla="*/ 0 w 2"/>
                  <a:gd name="T17" fmla="*/ 173 h 234"/>
                  <a:gd name="T18" fmla="*/ 0 w 2"/>
                  <a:gd name="T19" fmla="*/ 223 h 234"/>
                  <a:gd name="T20" fmla="*/ 0 w 2"/>
                  <a:gd name="T21" fmla="*/ 228 h 234"/>
                  <a:gd name="T22" fmla="*/ 2 w 2"/>
                  <a:gd name="T23" fmla="*/ 228 h 234"/>
                  <a:gd name="T24" fmla="*/ 2 w 2"/>
                  <a:gd name="T25" fmla="*/ 114 h 234"/>
                  <a:gd name="T26" fmla="*/ 2 w 2"/>
                  <a:gd name="T27" fmla="*/ 0 h 234"/>
                  <a:gd name="T28" fmla="*/ 0 w 2"/>
                  <a:gd name="T29" fmla="*/ 0 h 234"/>
                  <a:gd name="T30" fmla="*/ 0 w 2"/>
                  <a:gd name="T31" fmla="*/ 78 h 234"/>
                  <a:gd name="T32" fmla="*/ 2 w 2"/>
                  <a:gd name="T33" fmla="*/ 78 h 234"/>
                  <a:gd name="T34" fmla="*/ 2 w 2"/>
                  <a:gd name="T35"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234">
                    <a:moveTo>
                      <a:pt x="2" y="230"/>
                    </a:moveTo>
                    <a:lnTo>
                      <a:pt x="0" y="230"/>
                    </a:lnTo>
                    <a:lnTo>
                      <a:pt x="0" y="234"/>
                    </a:lnTo>
                    <a:lnTo>
                      <a:pt x="2" y="234"/>
                    </a:lnTo>
                    <a:lnTo>
                      <a:pt x="2" y="230"/>
                    </a:lnTo>
                    <a:close/>
                    <a:moveTo>
                      <a:pt x="2" y="114"/>
                    </a:moveTo>
                    <a:lnTo>
                      <a:pt x="0" y="114"/>
                    </a:lnTo>
                    <a:lnTo>
                      <a:pt x="0" y="173"/>
                    </a:lnTo>
                    <a:lnTo>
                      <a:pt x="0" y="173"/>
                    </a:lnTo>
                    <a:lnTo>
                      <a:pt x="0" y="223"/>
                    </a:lnTo>
                    <a:lnTo>
                      <a:pt x="0" y="228"/>
                    </a:lnTo>
                    <a:lnTo>
                      <a:pt x="2" y="228"/>
                    </a:lnTo>
                    <a:lnTo>
                      <a:pt x="2" y="114"/>
                    </a:lnTo>
                    <a:close/>
                    <a:moveTo>
                      <a:pt x="2" y="0"/>
                    </a:moveTo>
                    <a:lnTo>
                      <a:pt x="0" y="0"/>
                    </a:lnTo>
                    <a:lnTo>
                      <a:pt x="0" y="78"/>
                    </a:lnTo>
                    <a:lnTo>
                      <a:pt x="2" y="7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0" name="Freeform 46">
                <a:extLst>
                  <a:ext uri="{FF2B5EF4-FFF2-40B4-BE49-F238E27FC236}">
                    <a16:creationId xmlns:a16="http://schemas.microsoft.com/office/drawing/2014/main" id="{496AD53B-A60F-49C9-9FE2-DB8CC999FEF1}"/>
                  </a:ext>
                </a:extLst>
              </p:cNvPr>
              <p:cNvSpPr>
                <a:spLocks noEditPoints="1"/>
              </p:cNvSpPr>
              <p:nvPr/>
            </p:nvSpPr>
            <p:spPr bwMode="auto">
              <a:xfrm>
                <a:off x="5186363" y="3306763"/>
                <a:ext cx="3175" cy="371475"/>
              </a:xfrm>
              <a:custGeom>
                <a:avLst/>
                <a:gdLst>
                  <a:gd name="T0" fmla="*/ 2 w 2"/>
                  <a:gd name="T1" fmla="*/ 230 h 234"/>
                  <a:gd name="T2" fmla="*/ 0 w 2"/>
                  <a:gd name="T3" fmla="*/ 230 h 234"/>
                  <a:gd name="T4" fmla="*/ 0 w 2"/>
                  <a:gd name="T5" fmla="*/ 234 h 234"/>
                  <a:gd name="T6" fmla="*/ 2 w 2"/>
                  <a:gd name="T7" fmla="*/ 234 h 234"/>
                  <a:gd name="T8" fmla="*/ 2 w 2"/>
                  <a:gd name="T9" fmla="*/ 230 h 234"/>
                  <a:gd name="T10" fmla="*/ 2 w 2"/>
                  <a:gd name="T11" fmla="*/ 114 h 234"/>
                  <a:gd name="T12" fmla="*/ 0 w 2"/>
                  <a:gd name="T13" fmla="*/ 114 h 234"/>
                  <a:gd name="T14" fmla="*/ 0 w 2"/>
                  <a:gd name="T15" fmla="*/ 173 h 234"/>
                  <a:gd name="T16" fmla="*/ 0 w 2"/>
                  <a:gd name="T17" fmla="*/ 173 h 234"/>
                  <a:gd name="T18" fmla="*/ 0 w 2"/>
                  <a:gd name="T19" fmla="*/ 223 h 234"/>
                  <a:gd name="T20" fmla="*/ 0 w 2"/>
                  <a:gd name="T21" fmla="*/ 228 h 234"/>
                  <a:gd name="T22" fmla="*/ 2 w 2"/>
                  <a:gd name="T23" fmla="*/ 228 h 234"/>
                  <a:gd name="T24" fmla="*/ 2 w 2"/>
                  <a:gd name="T25" fmla="*/ 114 h 234"/>
                  <a:gd name="T26" fmla="*/ 2 w 2"/>
                  <a:gd name="T27" fmla="*/ 0 h 234"/>
                  <a:gd name="T28" fmla="*/ 0 w 2"/>
                  <a:gd name="T29" fmla="*/ 0 h 234"/>
                  <a:gd name="T30" fmla="*/ 0 w 2"/>
                  <a:gd name="T31" fmla="*/ 78 h 234"/>
                  <a:gd name="T32" fmla="*/ 2 w 2"/>
                  <a:gd name="T33" fmla="*/ 78 h 234"/>
                  <a:gd name="T34" fmla="*/ 2 w 2"/>
                  <a:gd name="T35"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234">
                    <a:moveTo>
                      <a:pt x="2" y="230"/>
                    </a:moveTo>
                    <a:lnTo>
                      <a:pt x="0" y="230"/>
                    </a:lnTo>
                    <a:lnTo>
                      <a:pt x="0" y="234"/>
                    </a:lnTo>
                    <a:lnTo>
                      <a:pt x="2" y="234"/>
                    </a:lnTo>
                    <a:lnTo>
                      <a:pt x="2" y="230"/>
                    </a:lnTo>
                    <a:moveTo>
                      <a:pt x="2" y="114"/>
                    </a:moveTo>
                    <a:lnTo>
                      <a:pt x="0" y="114"/>
                    </a:lnTo>
                    <a:lnTo>
                      <a:pt x="0" y="173"/>
                    </a:lnTo>
                    <a:lnTo>
                      <a:pt x="0" y="173"/>
                    </a:lnTo>
                    <a:lnTo>
                      <a:pt x="0" y="223"/>
                    </a:lnTo>
                    <a:lnTo>
                      <a:pt x="0" y="228"/>
                    </a:lnTo>
                    <a:lnTo>
                      <a:pt x="2" y="228"/>
                    </a:lnTo>
                    <a:lnTo>
                      <a:pt x="2" y="114"/>
                    </a:lnTo>
                    <a:moveTo>
                      <a:pt x="2" y="0"/>
                    </a:moveTo>
                    <a:lnTo>
                      <a:pt x="0" y="0"/>
                    </a:lnTo>
                    <a:lnTo>
                      <a:pt x="0" y="78"/>
                    </a:lnTo>
                    <a:lnTo>
                      <a:pt x="2" y="78"/>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1" name="Freeform 47">
                <a:extLst>
                  <a:ext uri="{FF2B5EF4-FFF2-40B4-BE49-F238E27FC236}">
                    <a16:creationId xmlns:a16="http://schemas.microsoft.com/office/drawing/2014/main" id="{6E27C3CC-2399-40E2-86F0-61F332462EA3}"/>
                  </a:ext>
                </a:extLst>
              </p:cNvPr>
              <p:cNvSpPr>
                <a:spLocks/>
              </p:cNvSpPr>
              <p:nvPr/>
            </p:nvSpPr>
            <p:spPr bwMode="auto">
              <a:xfrm>
                <a:off x="5186363" y="3581401"/>
                <a:ext cx="3175" cy="90488"/>
              </a:xfrm>
              <a:custGeom>
                <a:avLst/>
                <a:gdLst>
                  <a:gd name="T0" fmla="*/ 0 w 2"/>
                  <a:gd name="T1" fmla="*/ 0 h 57"/>
                  <a:gd name="T2" fmla="*/ 0 w 2"/>
                  <a:gd name="T3" fmla="*/ 0 h 57"/>
                  <a:gd name="T4" fmla="*/ 0 w 2"/>
                  <a:gd name="T5" fmla="*/ 57 h 57"/>
                  <a:gd name="T6" fmla="*/ 2 w 2"/>
                  <a:gd name="T7" fmla="*/ 57 h 57"/>
                  <a:gd name="T8" fmla="*/ 2 w 2"/>
                  <a:gd name="T9" fmla="*/ 55 h 57"/>
                  <a:gd name="T10" fmla="*/ 0 w 2"/>
                  <a:gd name="T11" fmla="*/ 55 h 57"/>
                  <a:gd name="T12" fmla="*/ 0 w 2"/>
                  <a:gd name="T13" fmla="*/ 50 h 57"/>
                  <a:gd name="T14" fmla="*/ 0 w 2"/>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7">
                    <a:moveTo>
                      <a:pt x="0" y="0"/>
                    </a:moveTo>
                    <a:lnTo>
                      <a:pt x="0" y="0"/>
                    </a:lnTo>
                    <a:lnTo>
                      <a:pt x="0" y="57"/>
                    </a:lnTo>
                    <a:lnTo>
                      <a:pt x="2" y="57"/>
                    </a:lnTo>
                    <a:lnTo>
                      <a:pt x="2" y="55"/>
                    </a:lnTo>
                    <a:lnTo>
                      <a:pt x="0" y="55"/>
                    </a:lnTo>
                    <a:lnTo>
                      <a:pt x="0" y="5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2" name="Freeform 48">
                <a:extLst>
                  <a:ext uri="{FF2B5EF4-FFF2-40B4-BE49-F238E27FC236}">
                    <a16:creationId xmlns:a16="http://schemas.microsoft.com/office/drawing/2014/main" id="{08A0F53F-9A95-4491-96F0-2D06B563444E}"/>
                  </a:ext>
                </a:extLst>
              </p:cNvPr>
              <p:cNvSpPr>
                <a:spLocks/>
              </p:cNvSpPr>
              <p:nvPr/>
            </p:nvSpPr>
            <p:spPr bwMode="auto">
              <a:xfrm>
                <a:off x="5186363" y="3581401"/>
                <a:ext cx="3175" cy="90488"/>
              </a:xfrm>
              <a:custGeom>
                <a:avLst/>
                <a:gdLst>
                  <a:gd name="T0" fmla="*/ 0 w 2"/>
                  <a:gd name="T1" fmla="*/ 0 h 57"/>
                  <a:gd name="T2" fmla="*/ 0 w 2"/>
                  <a:gd name="T3" fmla="*/ 0 h 57"/>
                  <a:gd name="T4" fmla="*/ 0 w 2"/>
                  <a:gd name="T5" fmla="*/ 57 h 57"/>
                  <a:gd name="T6" fmla="*/ 2 w 2"/>
                  <a:gd name="T7" fmla="*/ 57 h 57"/>
                  <a:gd name="T8" fmla="*/ 2 w 2"/>
                  <a:gd name="T9" fmla="*/ 55 h 57"/>
                  <a:gd name="T10" fmla="*/ 0 w 2"/>
                  <a:gd name="T11" fmla="*/ 55 h 57"/>
                  <a:gd name="T12" fmla="*/ 0 w 2"/>
                  <a:gd name="T13" fmla="*/ 50 h 57"/>
                  <a:gd name="T14" fmla="*/ 0 w 2"/>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7">
                    <a:moveTo>
                      <a:pt x="0" y="0"/>
                    </a:moveTo>
                    <a:lnTo>
                      <a:pt x="0" y="0"/>
                    </a:lnTo>
                    <a:lnTo>
                      <a:pt x="0" y="57"/>
                    </a:lnTo>
                    <a:lnTo>
                      <a:pt x="2" y="57"/>
                    </a:lnTo>
                    <a:lnTo>
                      <a:pt x="2" y="55"/>
                    </a:lnTo>
                    <a:lnTo>
                      <a:pt x="0" y="55"/>
                    </a:lnTo>
                    <a:lnTo>
                      <a:pt x="0" y="5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3" name="Freeform 49">
                <a:extLst>
                  <a:ext uri="{FF2B5EF4-FFF2-40B4-BE49-F238E27FC236}">
                    <a16:creationId xmlns:a16="http://schemas.microsoft.com/office/drawing/2014/main" id="{45B398FE-3327-42D3-85B2-385462DEF4F0}"/>
                  </a:ext>
                </a:extLst>
              </p:cNvPr>
              <p:cNvSpPr>
                <a:spLocks noEditPoints="1"/>
              </p:cNvSpPr>
              <p:nvPr/>
            </p:nvSpPr>
            <p:spPr bwMode="auto">
              <a:xfrm>
                <a:off x="5186363" y="3430588"/>
                <a:ext cx="3175" cy="57150"/>
              </a:xfrm>
              <a:custGeom>
                <a:avLst/>
                <a:gdLst>
                  <a:gd name="T0" fmla="*/ 0 w 2"/>
                  <a:gd name="T1" fmla="*/ 0 h 36"/>
                  <a:gd name="T2" fmla="*/ 0 w 2"/>
                  <a:gd name="T3" fmla="*/ 0 h 36"/>
                  <a:gd name="T4" fmla="*/ 0 w 2"/>
                  <a:gd name="T5" fmla="*/ 36 h 36"/>
                  <a:gd name="T6" fmla="*/ 0 w 2"/>
                  <a:gd name="T7" fmla="*/ 36 h 36"/>
                  <a:gd name="T8" fmla="*/ 0 w 2"/>
                  <a:gd name="T9" fmla="*/ 0 h 36"/>
                  <a:gd name="T10" fmla="*/ 2 w 2"/>
                  <a:gd name="T11" fmla="*/ 0 h 36"/>
                  <a:gd name="T12" fmla="*/ 2 w 2"/>
                  <a:gd name="T13" fmla="*/ 0 h 36"/>
                  <a:gd name="T14" fmla="*/ 2 w 2"/>
                  <a:gd name="T15" fmla="*/ 36 h 36"/>
                  <a:gd name="T16" fmla="*/ 2 w 2"/>
                  <a:gd name="T17" fmla="*/ 36 h 36"/>
                  <a:gd name="T18" fmla="*/ 2 w 2"/>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6">
                    <a:moveTo>
                      <a:pt x="0" y="0"/>
                    </a:moveTo>
                    <a:lnTo>
                      <a:pt x="0" y="0"/>
                    </a:lnTo>
                    <a:lnTo>
                      <a:pt x="0" y="36"/>
                    </a:lnTo>
                    <a:lnTo>
                      <a:pt x="0" y="36"/>
                    </a:lnTo>
                    <a:lnTo>
                      <a:pt x="0" y="0"/>
                    </a:lnTo>
                    <a:close/>
                    <a:moveTo>
                      <a:pt x="2" y="0"/>
                    </a:moveTo>
                    <a:lnTo>
                      <a:pt x="2" y="0"/>
                    </a:lnTo>
                    <a:lnTo>
                      <a:pt x="2" y="36"/>
                    </a:lnTo>
                    <a:lnTo>
                      <a:pt x="2" y="3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4" name="Freeform 50">
                <a:extLst>
                  <a:ext uri="{FF2B5EF4-FFF2-40B4-BE49-F238E27FC236}">
                    <a16:creationId xmlns:a16="http://schemas.microsoft.com/office/drawing/2014/main" id="{36D67BC7-ED5F-4F54-9F9D-5AEA4A077C9D}"/>
                  </a:ext>
                </a:extLst>
              </p:cNvPr>
              <p:cNvSpPr>
                <a:spLocks noEditPoints="1"/>
              </p:cNvSpPr>
              <p:nvPr/>
            </p:nvSpPr>
            <p:spPr bwMode="auto">
              <a:xfrm>
                <a:off x="5186363" y="3430588"/>
                <a:ext cx="3175" cy="57150"/>
              </a:xfrm>
              <a:custGeom>
                <a:avLst/>
                <a:gdLst>
                  <a:gd name="T0" fmla="*/ 0 w 2"/>
                  <a:gd name="T1" fmla="*/ 0 h 36"/>
                  <a:gd name="T2" fmla="*/ 0 w 2"/>
                  <a:gd name="T3" fmla="*/ 0 h 36"/>
                  <a:gd name="T4" fmla="*/ 0 w 2"/>
                  <a:gd name="T5" fmla="*/ 36 h 36"/>
                  <a:gd name="T6" fmla="*/ 0 w 2"/>
                  <a:gd name="T7" fmla="*/ 36 h 36"/>
                  <a:gd name="T8" fmla="*/ 0 w 2"/>
                  <a:gd name="T9" fmla="*/ 0 h 36"/>
                  <a:gd name="T10" fmla="*/ 2 w 2"/>
                  <a:gd name="T11" fmla="*/ 0 h 36"/>
                  <a:gd name="T12" fmla="*/ 2 w 2"/>
                  <a:gd name="T13" fmla="*/ 0 h 36"/>
                  <a:gd name="T14" fmla="*/ 2 w 2"/>
                  <a:gd name="T15" fmla="*/ 36 h 36"/>
                  <a:gd name="T16" fmla="*/ 2 w 2"/>
                  <a:gd name="T17" fmla="*/ 36 h 36"/>
                  <a:gd name="T18" fmla="*/ 2 w 2"/>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6">
                    <a:moveTo>
                      <a:pt x="0" y="0"/>
                    </a:moveTo>
                    <a:lnTo>
                      <a:pt x="0" y="0"/>
                    </a:lnTo>
                    <a:lnTo>
                      <a:pt x="0" y="36"/>
                    </a:lnTo>
                    <a:lnTo>
                      <a:pt x="0" y="36"/>
                    </a:lnTo>
                    <a:lnTo>
                      <a:pt x="0" y="0"/>
                    </a:lnTo>
                    <a:moveTo>
                      <a:pt x="2" y="0"/>
                    </a:moveTo>
                    <a:lnTo>
                      <a:pt x="2" y="0"/>
                    </a:lnTo>
                    <a:lnTo>
                      <a:pt x="2" y="36"/>
                    </a:lnTo>
                    <a:lnTo>
                      <a:pt x="2" y="36"/>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5" name="Rectangle 51">
                <a:extLst>
                  <a:ext uri="{FF2B5EF4-FFF2-40B4-BE49-F238E27FC236}">
                    <a16:creationId xmlns:a16="http://schemas.microsoft.com/office/drawing/2014/main" id="{29644AEB-9A1D-402D-8978-5923659FF053}"/>
                  </a:ext>
                </a:extLst>
              </p:cNvPr>
              <p:cNvSpPr>
                <a:spLocks noChangeArrowheads="1"/>
              </p:cNvSpPr>
              <p:nvPr/>
            </p:nvSpPr>
            <p:spPr bwMode="auto">
              <a:xfrm>
                <a:off x="5186363" y="3430588"/>
                <a:ext cx="317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6" name="Rectangle 52">
                <a:extLst>
                  <a:ext uri="{FF2B5EF4-FFF2-40B4-BE49-F238E27FC236}">
                    <a16:creationId xmlns:a16="http://schemas.microsoft.com/office/drawing/2014/main" id="{78F8015D-9726-4E79-A780-F8F96CBCFF19}"/>
                  </a:ext>
                </a:extLst>
              </p:cNvPr>
              <p:cNvSpPr>
                <a:spLocks noChangeArrowheads="1"/>
              </p:cNvSpPr>
              <p:nvPr/>
            </p:nvSpPr>
            <p:spPr bwMode="auto">
              <a:xfrm>
                <a:off x="5186363" y="3430588"/>
                <a:ext cx="317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7" name="Freeform 53">
                <a:extLst>
                  <a:ext uri="{FF2B5EF4-FFF2-40B4-BE49-F238E27FC236}">
                    <a16:creationId xmlns:a16="http://schemas.microsoft.com/office/drawing/2014/main" id="{8023E124-E4A2-4446-B682-EF5B164E9BDB}"/>
                  </a:ext>
                </a:extLst>
              </p:cNvPr>
              <p:cNvSpPr>
                <a:spLocks noEditPoints="1"/>
              </p:cNvSpPr>
              <p:nvPr/>
            </p:nvSpPr>
            <p:spPr bwMode="auto">
              <a:xfrm>
                <a:off x="7005638" y="3306763"/>
                <a:ext cx="0" cy="371475"/>
              </a:xfrm>
              <a:custGeom>
                <a:avLst/>
                <a:gdLst>
                  <a:gd name="T0" fmla="*/ 114 h 234"/>
                  <a:gd name="T1" fmla="*/ 114 h 234"/>
                  <a:gd name="T2" fmla="*/ 234 h 234"/>
                  <a:gd name="T3" fmla="*/ 234 h 234"/>
                  <a:gd name="T4" fmla="*/ 114 h 234"/>
                  <a:gd name="T5" fmla="*/ 0 h 234"/>
                  <a:gd name="T6" fmla="*/ 0 h 234"/>
                  <a:gd name="T7" fmla="*/ 78 h 234"/>
                  <a:gd name="T8" fmla="*/ 78 h 234"/>
                  <a:gd name="T9" fmla="*/ 0 h 23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34">
                    <a:moveTo>
                      <a:pt x="0" y="114"/>
                    </a:moveTo>
                    <a:lnTo>
                      <a:pt x="0" y="114"/>
                    </a:lnTo>
                    <a:lnTo>
                      <a:pt x="0" y="234"/>
                    </a:lnTo>
                    <a:lnTo>
                      <a:pt x="0" y="234"/>
                    </a:lnTo>
                    <a:lnTo>
                      <a:pt x="0" y="114"/>
                    </a:lnTo>
                    <a:close/>
                    <a:moveTo>
                      <a:pt x="0" y="0"/>
                    </a:moveTo>
                    <a:lnTo>
                      <a:pt x="0" y="0"/>
                    </a:lnTo>
                    <a:lnTo>
                      <a:pt x="0" y="78"/>
                    </a:lnTo>
                    <a:lnTo>
                      <a:pt x="0" y="7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8" name="Freeform 54">
                <a:extLst>
                  <a:ext uri="{FF2B5EF4-FFF2-40B4-BE49-F238E27FC236}">
                    <a16:creationId xmlns:a16="http://schemas.microsoft.com/office/drawing/2014/main" id="{C17BFA6C-AC17-4FF8-B6B1-39A88A3FC8C8}"/>
                  </a:ext>
                </a:extLst>
              </p:cNvPr>
              <p:cNvSpPr>
                <a:spLocks noEditPoints="1"/>
              </p:cNvSpPr>
              <p:nvPr/>
            </p:nvSpPr>
            <p:spPr bwMode="auto">
              <a:xfrm>
                <a:off x="7005638" y="3306763"/>
                <a:ext cx="0" cy="371475"/>
              </a:xfrm>
              <a:custGeom>
                <a:avLst/>
                <a:gdLst>
                  <a:gd name="T0" fmla="*/ 114 h 234"/>
                  <a:gd name="T1" fmla="*/ 114 h 234"/>
                  <a:gd name="T2" fmla="*/ 234 h 234"/>
                  <a:gd name="T3" fmla="*/ 234 h 234"/>
                  <a:gd name="T4" fmla="*/ 114 h 234"/>
                  <a:gd name="T5" fmla="*/ 0 h 234"/>
                  <a:gd name="T6" fmla="*/ 0 h 234"/>
                  <a:gd name="T7" fmla="*/ 78 h 234"/>
                  <a:gd name="T8" fmla="*/ 78 h 234"/>
                  <a:gd name="T9" fmla="*/ 0 h 23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34">
                    <a:moveTo>
                      <a:pt x="0" y="114"/>
                    </a:moveTo>
                    <a:lnTo>
                      <a:pt x="0" y="114"/>
                    </a:lnTo>
                    <a:lnTo>
                      <a:pt x="0" y="234"/>
                    </a:lnTo>
                    <a:lnTo>
                      <a:pt x="0" y="234"/>
                    </a:lnTo>
                    <a:lnTo>
                      <a:pt x="0" y="114"/>
                    </a:lnTo>
                    <a:moveTo>
                      <a:pt x="0" y="0"/>
                    </a:moveTo>
                    <a:lnTo>
                      <a:pt x="0" y="0"/>
                    </a:lnTo>
                    <a:lnTo>
                      <a:pt x="0" y="78"/>
                    </a:lnTo>
                    <a:lnTo>
                      <a:pt x="0" y="78"/>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79" name="Freeform 55">
                <a:extLst>
                  <a:ext uri="{FF2B5EF4-FFF2-40B4-BE49-F238E27FC236}">
                    <a16:creationId xmlns:a16="http://schemas.microsoft.com/office/drawing/2014/main" id="{C90260A2-3B6B-4D7F-8183-BC702B999BF2}"/>
                  </a:ext>
                </a:extLst>
              </p:cNvPr>
              <p:cNvSpPr>
                <a:spLocks noEditPoints="1"/>
              </p:cNvSpPr>
              <p:nvPr/>
            </p:nvSpPr>
            <p:spPr bwMode="auto">
              <a:xfrm>
                <a:off x="7005638" y="3430588"/>
                <a:ext cx="0" cy="57150"/>
              </a:xfrm>
              <a:custGeom>
                <a:avLst/>
                <a:gdLst>
                  <a:gd name="T0" fmla="*/ 0 h 36"/>
                  <a:gd name="T1" fmla="*/ 0 h 36"/>
                  <a:gd name="T2" fmla="*/ 36 h 36"/>
                  <a:gd name="T3" fmla="*/ 36 h 36"/>
                  <a:gd name="T4" fmla="*/ 0 h 36"/>
                  <a:gd name="T5" fmla="*/ 0 h 36"/>
                  <a:gd name="T6" fmla="*/ 0 h 36"/>
                  <a:gd name="T7" fmla="*/ 36 h 36"/>
                  <a:gd name="T8" fmla="*/ 36 h 36"/>
                  <a:gd name="T9" fmla="*/ 0 h 3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6">
                    <a:moveTo>
                      <a:pt x="0" y="0"/>
                    </a:moveTo>
                    <a:lnTo>
                      <a:pt x="0" y="0"/>
                    </a:lnTo>
                    <a:lnTo>
                      <a:pt x="0" y="36"/>
                    </a:lnTo>
                    <a:lnTo>
                      <a:pt x="0" y="36"/>
                    </a:lnTo>
                    <a:lnTo>
                      <a:pt x="0" y="0"/>
                    </a:lnTo>
                    <a:close/>
                    <a:moveTo>
                      <a:pt x="0" y="0"/>
                    </a:moveTo>
                    <a:lnTo>
                      <a:pt x="0" y="0"/>
                    </a:lnTo>
                    <a:lnTo>
                      <a:pt x="0" y="36"/>
                    </a:lnTo>
                    <a:lnTo>
                      <a:pt x="0" y="3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80" name="Freeform 56">
                <a:extLst>
                  <a:ext uri="{FF2B5EF4-FFF2-40B4-BE49-F238E27FC236}">
                    <a16:creationId xmlns:a16="http://schemas.microsoft.com/office/drawing/2014/main" id="{4100FA18-E080-4931-B68F-CEF62987DE79}"/>
                  </a:ext>
                </a:extLst>
              </p:cNvPr>
              <p:cNvSpPr>
                <a:spLocks noEditPoints="1"/>
              </p:cNvSpPr>
              <p:nvPr/>
            </p:nvSpPr>
            <p:spPr bwMode="auto">
              <a:xfrm>
                <a:off x="7005638" y="3430588"/>
                <a:ext cx="0" cy="57150"/>
              </a:xfrm>
              <a:custGeom>
                <a:avLst/>
                <a:gdLst>
                  <a:gd name="T0" fmla="*/ 0 h 36"/>
                  <a:gd name="T1" fmla="*/ 0 h 36"/>
                  <a:gd name="T2" fmla="*/ 36 h 36"/>
                  <a:gd name="T3" fmla="*/ 36 h 36"/>
                  <a:gd name="T4" fmla="*/ 0 h 36"/>
                  <a:gd name="T5" fmla="*/ 0 h 36"/>
                  <a:gd name="T6" fmla="*/ 0 h 36"/>
                  <a:gd name="T7" fmla="*/ 36 h 36"/>
                  <a:gd name="T8" fmla="*/ 36 h 36"/>
                  <a:gd name="T9" fmla="*/ 0 h 3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6">
                    <a:moveTo>
                      <a:pt x="0" y="0"/>
                    </a:moveTo>
                    <a:lnTo>
                      <a:pt x="0" y="0"/>
                    </a:lnTo>
                    <a:lnTo>
                      <a:pt x="0" y="36"/>
                    </a:lnTo>
                    <a:lnTo>
                      <a:pt x="0" y="36"/>
                    </a:lnTo>
                    <a:lnTo>
                      <a:pt x="0" y="0"/>
                    </a:lnTo>
                    <a:moveTo>
                      <a:pt x="0" y="0"/>
                    </a:moveTo>
                    <a:lnTo>
                      <a:pt x="0" y="0"/>
                    </a:lnTo>
                    <a:lnTo>
                      <a:pt x="0" y="36"/>
                    </a:lnTo>
                    <a:lnTo>
                      <a:pt x="0" y="36"/>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81" name="Rectangle 57">
                <a:extLst>
                  <a:ext uri="{FF2B5EF4-FFF2-40B4-BE49-F238E27FC236}">
                    <a16:creationId xmlns:a16="http://schemas.microsoft.com/office/drawing/2014/main" id="{8AB5C949-27D2-4A3A-9E0B-E87733B13D9F}"/>
                  </a:ext>
                </a:extLst>
              </p:cNvPr>
              <p:cNvSpPr>
                <a:spLocks noChangeArrowheads="1"/>
              </p:cNvSpPr>
              <p:nvPr/>
            </p:nvSpPr>
            <p:spPr bwMode="auto">
              <a:xfrm>
                <a:off x="7005638" y="3430588"/>
                <a:ext cx="1588"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sp>
            <p:nvSpPr>
              <p:cNvPr id="82" name="Rectangle 58">
                <a:extLst>
                  <a:ext uri="{FF2B5EF4-FFF2-40B4-BE49-F238E27FC236}">
                    <a16:creationId xmlns:a16="http://schemas.microsoft.com/office/drawing/2014/main" id="{E6C4F683-A29B-4287-9EBE-F2E618AEBA4B}"/>
                  </a:ext>
                </a:extLst>
              </p:cNvPr>
              <p:cNvSpPr>
                <a:spLocks noChangeArrowheads="1"/>
              </p:cNvSpPr>
              <p:nvPr/>
            </p:nvSpPr>
            <p:spPr bwMode="auto">
              <a:xfrm>
                <a:off x="7005638" y="3430588"/>
                <a:ext cx="1588"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12">
                  <a:defRPr/>
                </a:pPr>
                <a:endParaRPr lang="zh-CN" altLang="en-US">
                  <a:latin typeface="Segoe UI Light"/>
                  <a:ea typeface="微软雅黑 Light"/>
                </a:endParaRPr>
              </a:p>
            </p:txBody>
          </p:sp>
        </p:grpSp>
      </p:grpSp>
      <p:sp>
        <p:nvSpPr>
          <p:cNvPr id="83" name="矩形 82"/>
          <p:cNvSpPr/>
          <p:nvPr/>
        </p:nvSpPr>
        <p:spPr>
          <a:xfrm>
            <a:off x="8367184" y="3259701"/>
            <a:ext cx="3035316" cy="423004"/>
          </a:xfrm>
          <a:prstGeom prst="rect">
            <a:avLst/>
          </a:prstGeom>
          <a:blipFill dpi="0" rotWithShape="1">
            <a:blip r:embed="rId9">
              <a:alphaModFix amt="1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b="1" dirty="0">
              <a:solidFill>
                <a:schemeClr val="tx1"/>
              </a:solidFill>
            </a:endParaRPr>
          </a:p>
        </p:txBody>
      </p:sp>
      <p:sp>
        <p:nvSpPr>
          <p:cNvPr id="84" name="文本占位符 20"/>
          <p:cNvSpPr txBox="1">
            <a:spLocks/>
          </p:cNvSpPr>
          <p:nvPr/>
        </p:nvSpPr>
        <p:spPr>
          <a:xfrm>
            <a:off x="2016858" y="391428"/>
            <a:ext cx="8158284" cy="777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b="1" dirty="0">
                <a:latin typeface="微软雅黑" panose="020B0503020204020204" pitchFamily="34" charset="-122"/>
                <a:ea typeface="微软雅黑" panose="020B0503020204020204" pitchFamily="34" charset="-122"/>
              </a:rPr>
              <a:t>热成像测温应用</a:t>
            </a:r>
            <a:r>
              <a:rPr lang="zh-CN" altLang="en-US" b="1" dirty="0" smtClean="0">
                <a:latin typeface="微软雅黑" panose="020B0503020204020204" pitchFamily="34" charset="-122"/>
                <a:ea typeface="微软雅黑" panose="020B0503020204020204" pitchFamily="34" charset="-122"/>
              </a:rPr>
              <a:t>案例</a:t>
            </a:r>
            <a:endParaRPr lang="en-US" altLang="zh-CN" b="1" dirty="0" smtClean="0">
              <a:latin typeface="微软雅黑" panose="020B0503020204020204" pitchFamily="34" charset="-122"/>
              <a:ea typeface="微软雅黑" panose="020B0503020204020204" pitchFamily="34" charset="-122"/>
            </a:endParaRPr>
          </a:p>
          <a:p>
            <a:pPr marL="0" indent="0" algn="ctr">
              <a:buNone/>
            </a:pPr>
            <a:r>
              <a:rPr lang="zh-CN" altLang="en-US" sz="2400" dirty="0" smtClean="0">
                <a:latin typeface="微软雅黑" panose="020B0503020204020204" pitchFamily="34" charset="-122"/>
                <a:ea typeface="微软雅黑" panose="020B0503020204020204" pitchFamily="34" charset="-122"/>
              </a:rPr>
              <a:t>上海</a:t>
            </a:r>
            <a:r>
              <a:rPr lang="zh-CN" altLang="en-US" sz="2400" dirty="0">
                <a:latin typeface="微软雅黑" panose="020B0503020204020204" pitchFamily="34" charset="-122"/>
                <a:ea typeface="微软雅黑" panose="020B0503020204020204" pitchFamily="34" charset="-122"/>
              </a:rPr>
              <a:t>通汇汽车新能源汽车锂电池仓库测温项目</a:t>
            </a:r>
          </a:p>
        </p:txBody>
      </p:sp>
      <p:sp>
        <p:nvSpPr>
          <p:cNvPr id="85" name="文本框 84"/>
          <p:cNvSpPr txBox="1"/>
          <p:nvPr/>
        </p:nvSpPr>
        <p:spPr>
          <a:xfrm>
            <a:off x="536602" y="1856443"/>
            <a:ext cx="7684910" cy="932563"/>
          </a:xfrm>
          <a:prstGeom prst="rect">
            <a:avLst/>
          </a:prstGeom>
          <a:noFill/>
        </p:spPr>
        <p:txBody>
          <a:bodyPr wrap="square" rtlCol="0">
            <a:spAutoFit/>
          </a:bodyPr>
          <a:lstStyle/>
          <a:p>
            <a:pPr lvl="0">
              <a:lnSpc>
                <a:spcPct val="130000"/>
              </a:lnSpc>
            </a:pPr>
            <a:r>
              <a:rPr lang="zh-CN" altLang="en-US" sz="1400" dirty="0">
                <a:latin typeface="微软雅黑" panose="020B0503020204020204" pitchFamily="34" charset="-122"/>
                <a:ea typeface="微软雅黑" panose="020B0503020204020204" pitchFamily="34" charset="-122"/>
              </a:rPr>
              <a:t>上海通汇仓库是上海通用汽车的来料仓库，随着近几年新能源汽车的发展各汽车厂商新能源车产量都在增长。动力电池作为新能源车的重要部件，在仓储过程中极易自燃，需要实时对动力电池进行测温报警。</a:t>
            </a:r>
          </a:p>
        </p:txBody>
      </p:sp>
      <p:sp>
        <p:nvSpPr>
          <p:cNvPr id="86" name="文本框 85"/>
          <p:cNvSpPr txBox="1"/>
          <p:nvPr/>
        </p:nvSpPr>
        <p:spPr>
          <a:xfrm>
            <a:off x="504998" y="3003806"/>
            <a:ext cx="7477206" cy="1212640"/>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电池在仓储过程中极易发生自燃，</a:t>
            </a:r>
            <a:r>
              <a:rPr lang="zh-CN" altLang="en-US" sz="1400" b="1" dirty="0">
                <a:latin typeface="微软雅黑" panose="020B0503020204020204" pitchFamily="34" charset="-122"/>
                <a:ea typeface="微软雅黑" panose="020B0503020204020204" pitchFamily="34" charset="-122"/>
              </a:rPr>
              <a:t>需实时监测电池温度；</a:t>
            </a:r>
          </a:p>
          <a:p>
            <a:pPr marL="285750" indent="-285750">
              <a:lnSpc>
                <a:spcPct val="13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自燃的电池，一般从升温到自燃不会很快，</a:t>
            </a:r>
            <a:r>
              <a:rPr lang="zh-CN" altLang="en-US" sz="1400" b="1" dirty="0">
                <a:latin typeface="微软雅黑" panose="020B0503020204020204" pitchFamily="34" charset="-122"/>
                <a:ea typeface="微软雅黑" panose="020B0503020204020204" pitchFamily="34" charset="-122"/>
              </a:rPr>
              <a:t>需在自燃前发现异常；</a:t>
            </a:r>
          </a:p>
          <a:p>
            <a:pPr marL="285750" indent="-285750">
              <a:lnSpc>
                <a:spcPct val="13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电池若温度异常，</a:t>
            </a:r>
            <a:r>
              <a:rPr lang="zh-CN" altLang="en-US" sz="1400" b="1" dirty="0">
                <a:latin typeface="微软雅黑" panose="020B0503020204020204" pitchFamily="34" charset="-122"/>
                <a:ea typeface="微软雅黑" panose="020B0503020204020204" pitchFamily="34" charset="-122"/>
              </a:rPr>
              <a:t>需实时把报警信息推送至相关负责人移动端；</a:t>
            </a:r>
          </a:p>
          <a:p>
            <a:pPr marL="285750" indent="-285750">
              <a:lnSpc>
                <a:spcPct val="13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仓库中仓位众多，发生自燃后，</a:t>
            </a:r>
            <a:r>
              <a:rPr lang="zh-CN" altLang="en-US" sz="1400" b="1" dirty="0">
                <a:latin typeface="微软雅黑" panose="020B0503020204020204" pitchFamily="34" charset="-122"/>
                <a:ea typeface="微软雅黑" panose="020B0503020204020204" pitchFamily="34" charset="-122"/>
              </a:rPr>
              <a:t>需快速定位异常电池具体位置。</a:t>
            </a:r>
          </a:p>
        </p:txBody>
      </p:sp>
      <p:sp>
        <p:nvSpPr>
          <p:cNvPr id="87" name="文本框 86"/>
          <p:cNvSpPr txBox="1"/>
          <p:nvPr/>
        </p:nvSpPr>
        <p:spPr>
          <a:xfrm>
            <a:off x="470111" y="4502716"/>
            <a:ext cx="7512093" cy="625043"/>
          </a:xfrm>
          <a:prstGeom prst="rect">
            <a:avLst/>
          </a:prstGeom>
          <a:noFill/>
        </p:spPr>
        <p:txBody>
          <a:bodyPr wrap="square" rtlCol="0">
            <a:spAutoFit/>
          </a:bodyPr>
          <a:lstStyle/>
          <a:p>
            <a:pPr>
              <a:lnSpc>
                <a:spcPct val="130000"/>
              </a:lnSpc>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上海通汇仓库</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159</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个仓位安装热成像卡片机，实现了对每块动力电池</a:t>
            </a:r>
            <a:r>
              <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rPr>
              <a:t>全天候实时温度监测，替代人工巡逻，做到温度异常预警，避免重大火灾事故发生。</a:t>
            </a:r>
          </a:p>
        </p:txBody>
      </p:sp>
      <p:sp>
        <p:nvSpPr>
          <p:cNvPr id="88" name="文本框 87"/>
          <p:cNvSpPr txBox="1"/>
          <p:nvPr/>
        </p:nvSpPr>
        <p:spPr>
          <a:xfrm>
            <a:off x="493362" y="5399515"/>
            <a:ext cx="5548630" cy="307777"/>
          </a:xfrm>
          <a:prstGeom prst="rect">
            <a:avLst/>
          </a:prstGeom>
          <a:noFill/>
        </p:spPr>
        <p:txBody>
          <a:bodyPr wrap="square" rtlCol="0">
            <a:spAutoFit/>
          </a:bodyPr>
          <a:lstStyle/>
          <a:p>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热成像</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卡片</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机</a:t>
            </a:r>
            <a:r>
              <a:rPr lang="en-US" altLang="zh-CN" sz="1400" b="1" dirty="0" smtClean="0">
                <a:latin typeface="Times New Roman" panose="02020603050405020304" pitchFamily="18" charset="0"/>
                <a:ea typeface="微软雅黑" panose="020B0503020204020204" pitchFamily="34" charset="-122"/>
                <a:cs typeface="Times New Roman" panose="02020603050405020304" pitchFamily="18" charset="0"/>
              </a:rPr>
              <a:t>162</a:t>
            </a:r>
            <a:r>
              <a:rPr lang="zh-CN" altLang="en-US" sz="1400" b="1" dirty="0" smtClean="0">
                <a:latin typeface="Times New Roman" panose="02020603050405020304" pitchFamily="18" charset="0"/>
                <a:ea typeface="微软雅黑" panose="020B0503020204020204" pitchFamily="34" charset="-122"/>
                <a:cs typeface="Times New Roman" panose="02020603050405020304" pitchFamily="18" charset="0"/>
              </a:rPr>
              <a:t>台</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9" name="文本框 88"/>
          <p:cNvSpPr txBox="1"/>
          <p:nvPr/>
        </p:nvSpPr>
        <p:spPr>
          <a:xfrm>
            <a:off x="10650066" y="6011487"/>
            <a:ext cx="1594302" cy="715581"/>
          </a:xfrm>
          <a:prstGeom prst="rect">
            <a:avLst/>
          </a:prstGeom>
          <a:noFill/>
        </p:spPr>
        <p:txBody>
          <a:bodyPr wrap="square" rtlCol="0">
            <a:spAutoFit/>
          </a:bodyPr>
          <a:lstStyle/>
          <a:p>
            <a:pPr>
              <a:lnSpc>
                <a:spcPct val="150000"/>
              </a:lnSpc>
            </a:pPr>
            <a:r>
              <a:rPr lang="zh-CN" altLang="en-US" sz="900" dirty="0" smtClean="0">
                <a:latin typeface="+mn-ea"/>
              </a:rPr>
              <a:t>识别</a:t>
            </a:r>
            <a:r>
              <a:rPr lang="zh-CN" altLang="en-US" sz="900" dirty="0">
                <a:latin typeface="+mn-ea"/>
              </a:rPr>
              <a:t>二维码</a:t>
            </a:r>
            <a:endParaRPr lang="en-US" altLang="zh-CN" sz="900" dirty="0">
              <a:latin typeface="+mn-ea"/>
            </a:endParaRPr>
          </a:p>
          <a:p>
            <a:pPr>
              <a:lnSpc>
                <a:spcPct val="150000"/>
              </a:lnSpc>
            </a:pPr>
            <a:r>
              <a:rPr lang="zh-CN" altLang="en-US" sz="900" dirty="0" smtClean="0">
                <a:latin typeface="+mn-ea"/>
              </a:rPr>
              <a:t>关注海康微影微</a:t>
            </a:r>
            <a:r>
              <a:rPr lang="zh-CN" altLang="en-US" sz="900" dirty="0">
                <a:latin typeface="+mn-ea"/>
              </a:rPr>
              <a:t>信公众号</a:t>
            </a:r>
            <a:endParaRPr lang="en-US" altLang="zh-CN" sz="900" dirty="0">
              <a:latin typeface="+mn-ea"/>
            </a:endParaRPr>
          </a:p>
          <a:p>
            <a:pPr>
              <a:lnSpc>
                <a:spcPct val="150000"/>
              </a:lnSpc>
            </a:pPr>
            <a:r>
              <a:rPr lang="zh-CN" altLang="en-US" sz="900" dirty="0">
                <a:latin typeface="+mn-ea"/>
              </a:rPr>
              <a:t>了解更多资讯</a:t>
            </a:r>
          </a:p>
        </p:txBody>
      </p:sp>
      <p:pic>
        <p:nvPicPr>
          <p:cNvPr id="90" name="图片 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flipV="1">
            <a:off x="9871884" y="5998269"/>
            <a:ext cx="760867" cy="760867"/>
          </a:xfrm>
          <a:prstGeom prst="rect">
            <a:avLst/>
          </a:prstGeom>
        </p:spPr>
      </p:pic>
      <p:pic>
        <p:nvPicPr>
          <p:cNvPr id="92" name="图片 91"/>
          <p:cNvPicPr/>
          <p:nvPr/>
        </p:nvPicPr>
        <p:blipFill>
          <a:blip r:embed="rId11" cstate="print">
            <a:extLst>
              <a:ext uri="{28A0092B-C50C-407E-A947-70E740481C1C}">
                <a14:useLocalDpi xmlns:a14="http://schemas.microsoft.com/office/drawing/2010/main" val="0"/>
              </a:ext>
            </a:extLst>
          </a:blip>
          <a:stretch>
            <a:fillRect/>
          </a:stretch>
        </p:blipFill>
        <p:spPr>
          <a:xfrm>
            <a:off x="8215479" y="1519866"/>
            <a:ext cx="3443111" cy="2005321"/>
          </a:xfrm>
          <a:prstGeom prst="rect">
            <a:avLst/>
          </a:prstGeom>
        </p:spPr>
      </p:pic>
      <p:pic>
        <p:nvPicPr>
          <p:cNvPr id="93" name="图片 92"/>
          <p:cNvPicPr/>
          <p:nvPr/>
        </p:nvPicPr>
        <p:blipFill>
          <a:blip r:embed="rId12" cstate="print">
            <a:extLst>
              <a:ext uri="{28A0092B-C50C-407E-A947-70E740481C1C}">
                <a14:useLocalDpi xmlns:a14="http://schemas.microsoft.com/office/drawing/2010/main" val="0"/>
              </a:ext>
            </a:extLst>
          </a:blip>
          <a:stretch>
            <a:fillRect/>
          </a:stretch>
        </p:blipFill>
        <p:spPr>
          <a:xfrm>
            <a:off x="8209953" y="3554503"/>
            <a:ext cx="3529706" cy="2287928"/>
          </a:xfrm>
          <a:prstGeom prst="rect">
            <a:avLst/>
          </a:prstGeom>
        </p:spPr>
      </p:pic>
      <p:pic>
        <p:nvPicPr>
          <p:cNvPr id="94" name="图片 9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48001" y="245130"/>
            <a:ext cx="609336" cy="1099019"/>
          </a:xfrm>
          <a:prstGeom prst="rect">
            <a:avLst/>
          </a:prstGeom>
        </p:spPr>
      </p:pic>
    </p:spTree>
    <p:extLst>
      <p:ext uri="{BB962C8B-B14F-4D97-AF65-F5344CB8AC3E}">
        <p14:creationId xmlns:p14="http://schemas.microsoft.com/office/powerpoint/2010/main" val="224597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卡片机</a:t>
            </a:r>
            <a:r>
              <a:rPr lang="en-US" altLang="zh-CN" dirty="0" smtClean="0"/>
              <a:t>-</a:t>
            </a:r>
            <a:r>
              <a:rPr lang="zh-CN" altLang="en-US" dirty="0" smtClean="0"/>
              <a:t>核心参数</a:t>
            </a:r>
            <a:endParaRPr lang="zh-CN" altLang="en-US" dirty="0"/>
          </a:p>
        </p:txBody>
      </p:sp>
      <p:sp>
        <p:nvSpPr>
          <p:cNvPr id="5" name="椭圆 4"/>
          <p:cNvSpPr/>
          <p:nvPr/>
        </p:nvSpPr>
        <p:spPr>
          <a:xfrm>
            <a:off x="536758" y="1390294"/>
            <a:ext cx="4105826" cy="4105826"/>
          </a:xfrm>
          <a:prstGeom prst="ellipse">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299548" y="1253489"/>
            <a:ext cx="5130452" cy="4708981"/>
          </a:xfrm>
          <a:prstGeom prst="rect">
            <a:avLst/>
          </a:prstGeom>
        </p:spPr>
        <p:txBody>
          <a:bodyPr wrap="square">
            <a:spAutoFit/>
          </a:bodyPr>
          <a:lstStyle/>
          <a:p>
            <a:pPr>
              <a:lnSpc>
                <a:spcPct val="150000"/>
              </a:lnSpc>
            </a:pPr>
            <a:r>
              <a:rPr lang="zh-CN" altLang="en-US" sz="2000" b="1" dirty="0">
                <a:solidFill>
                  <a:schemeClr val="accent2"/>
                </a:solidFill>
              </a:rPr>
              <a:t>核心参数</a:t>
            </a:r>
          </a:p>
          <a:p>
            <a:pPr marL="285750" indent="-285750" defTabSz="1219170">
              <a:lnSpc>
                <a:spcPct val="150000"/>
              </a:lnSpc>
              <a:buFont typeface="Wingdings" panose="05000000000000000000" pitchFamily="2" charset="2"/>
              <a:buChar char="Ø"/>
              <a:defRPr/>
            </a:pPr>
            <a:r>
              <a:rPr lang="zh-CN" altLang="en-US" b="1" dirty="0">
                <a:solidFill>
                  <a:prstClr val="black"/>
                </a:solidFill>
                <a:latin typeface="微软雅黑" panose="020B0503020204020204" pitchFamily="34" charset="-122"/>
                <a:ea typeface="微软雅黑" panose="020B0503020204020204" pitchFamily="34" charset="-122"/>
              </a:rPr>
              <a:t>产品型号：</a:t>
            </a:r>
            <a:r>
              <a:rPr lang="en-US" altLang="zh-CN" b="1" dirty="0" smtClean="0">
                <a:latin typeface="微软雅黑" panose="020B0503020204020204" pitchFamily="34" charset="-122"/>
                <a:ea typeface="微软雅黑" panose="020B0503020204020204" pitchFamily="34" charset="-122"/>
              </a:rPr>
              <a:t>DS-2TD3017T-2/3AVF</a:t>
            </a:r>
            <a:endParaRPr lang="en-US" altLang="zh-CN" b="1" dirty="0">
              <a:latin typeface="微软雅黑" panose="020B0503020204020204" pitchFamily="34" charset="-122"/>
              <a:ea typeface="微软雅黑" panose="020B0503020204020204" pitchFamily="34" charset="-122"/>
            </a:endParaRPr>
          </a:p>
          <a:p>
            <a:pPr marL="285750" indent="-285750" defTabSz="1219170">
              <a:lnSpc>
                <a:spcPct val="150000"/>
              </a:lnSpc>
              <a:buFont typeface="Wingdings" panose="05000000000000000000" pitchFamily="2" charset="2"/>
              <a:buChar char="Ø"/>
              <a:defRPr/>
            </a:pPr>
            <a:r>
              <a:rPr lang="zh-CN" altLang="en-US" b="1" dirty="0">
                <a:latin typeface="微软雅黑" panose="020B0503020204020204" pitchFamily="34" charset="-122"/>
                <a:ea typeface="微软雅黑" panose="020B0503020204020204" pitchFamily="34" charset="-122"/>
              </a:rPr>
              <a:t>测温精度：</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℃（或者量程的</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marL="285750" indent="-285750" defTabSz="1219170">
              <a:lnSpc>
                <a:spcPct val="150000"/>
              </a:lnSpc>
              <a:buFont typeface="Wingdings" panose="05000000000000000000" pitchFamily="2" charset="2"/>
              <a:buChar char="Ø"/>
              <a:defRPr/>
            </a:pPr>
            <a:r>
              <a:rPr lang="zh-CN" altLang="en-US" b="1" dirty="0">
                <a:solidFill>
                  <a:prstClr val="black"/>
                </a:solidFill>
                <a:latin typeface="微软雅黑" panose="020B0503020204020204" pitchFamily="34" charset="-122"/>
                <a:ea typeface="微软雅黑" panose="020B0503020204020204" pitchFamily="34" charset="-122"/>
              </a:rPr>
              <a:t>测温范围：</a:t>
            </a:r>
            <a:r>
              <a:rPr lang="en-US" altLang="zh-CN" b="1" dirty="0">
                <a:solidFill>
                  <a:prstClr val="black"/>
                </a:solidFill>
                <a:latin typeface="微软雅黑" panose="020B0503020204020204" pitchFamily="34" charset="-122"/>
                <a:ea typeface="微软雅黑" panose="020B0503020204020204" pitchFamily="34" charset="-122"/>
              </a:rPr>
              <a:t>-20~550</a:t>
            </a:r>
            <a:r>
              <a:rPr lang="zh-CN" altLang="en-US" b="1" dirty="0">
                <a:solidFill>
                  <a:prstClr val="black"/>
                </a:solidFill>
                <a:latin typeface="微软雅黑" panose="020B0503020204020204" pitchFamily="34" charset="-122"/>
                <a:ea typeface="微软雅黑" panose="020B0503020204020204" pitchFamily="34" charset="-122"/>
              </a:rPr>
              <a:t>℃</a:t>
            </a:r>
            <a:endParaRPr lang="en-US" altLang="zh-CN" b="1" dirty="0">
              <a:solidFill>
                <a:prstClr val="black"/>
              </a:solidFill>
              <a:latin typeface="微软雅黑" panose="020B0503020204020204" pitchFamily="34" charset="-122"/>
              <a:ea typeface="微软雅黑" panose="020B0503020204020204" pitchFamily="34" charset="-122"/>
            </a:endParaRPr>
          </a:p>
          <a:p>
            <a:pPr marL="285750" indent="-285750" defTabSz="1219170">
              <a:lnSpc>
                <a:spcPct val="150000"/>
              </a:lnSpc>
              <a:buFont typeface="Wingdings" panose="05000000000000000000" pitchFamily="2" charset="2"/>
              <a:buChar char="Ø"/>
              <a:defRPr/>
            </a:pPr>
            <a:r>
              <a:rPr lang="zh-CN" altLang="en-US" b="1" dirty="0">
                <a:solidFill>
                  <a:prstClr val="black"/>
                </a:solidFill>
                <a:latin typeface="微软雅黑" panose="020B0503020204020204" pitchFamily="34" charset="-122"/>
                <a:ea typeface="微软雅黑" panose="020B0503020204020204" pitchFamily="34" charset="-122"/>
              </a:rPr>
              <a:t>热成像分辨率：</a:t>
            </a:r>
            <a:r>
              <a:rPr lang="en-US" altLang="zh-CN" b="1" dirty="0">
                <a:solidFill>
                  <a:prstClr val="black"/>
                </a:solidFill>
                <a:latin typeface="微软雅黑" panose="020B0503020204020204" pitchFamily="34" charset="-122"/>
                <a:ea typeface="微软雅黑" panose="020B0503020204020204" pitchFamily="34" charset="-122"/>
              </a:rPr>
              <a:t>160</a:t>
            </a:r>
            <a:r>
              <a:rPr lang="zh-CN" altLang="en-US" b="1" dirty="0">
                <a:solidFill>
                  <a:prstClr val="black"/>
                </a:solidFill>
                <a:latin typeface="微软雅黑" panose="020B0503020204020204" pitchFamily="34" charset="-122"/>
                <a:ea typeface="微软雅黑" panose="020B0503020204020204" pitchFamily="34" charset="-122"/>
              </a:rPr>
              <a:t>*</a:t>
            </a:r>
            <a:r>
              <a:rPr lang="en-US" altLang="zh-CN" b="1" dirty="0">
                <a:solidFill>
                  <a:prstClr val="black"/>
                </a:solidFill>
                <a:latin typeface="微软雅黑" panose="020B0503020204020204" pitchFamily="34" charset="-122"/>
                <a:ea typeface="微软雅黑" panose="020B0503020204020204" pitchFamily="34" charset="-122"/>
              </a:rPr>
              <a:t>120</a:t>
            </a:r>
          </a:p>
          <a:p>
            <a:pPr marL="285750" indent="-285750" defTabSz="1219170">
              <a:lnSpc>
                <a:spcPct val="150000"/>
              </a:lnSpc>
              <a:buFont typeface="Wingdings" panose="05000000000000000000" pitchFamily="2" charset="2"/>
              <a:buChar char="Ø"/>
              <a:defRPr/>
            </a:pPr>
            <a:r>
              <a:rPr lang="zh-CN" altLang="en-US" b="1" dirty="0">
                <a:solidFill>
                  <a:prstClr val="black"/>
                </a:solidFill>
                <a:latin typeface="微软雅黑" panose="020B0503020204020204" pitchFamily="34" charset="-122"/>
                <a:ea typeface="微软雅黑" panose="020B0503020204020204" pitchFamily="34" charset="-122"/>
              </a:rPr>
              <a:t>可见光分辨率：</a:t>
            </a:r>
            <a:r>
              <a:rPr lang="en-US" altLang="zh-CN" b="1" dirty="0">
                <a:solidFill>
                  <a:prstClr val="black"/>
                </a:solidFill>
                <a:latin typeface="微软雅黑" panose="020B0503020204020204" pitchFamily="34" charset="-122"/>
                <a:ea typeface="微软雅黑" panose="020B0503020204020204" pitchFamily="34" charset="-122"/>
              </a:rPr>
              <a:t>200</a:t>
            </a:r>
            <a:r>
              <a:rPr lang="zh-CN" altLang="en-US" b="1" dirty="0">
                <a:solidFill>
                  <a:prstClr val="black"/>
                </a:solidFill>
                <a:latin typeface="微软雅黑" panose="020B0503020204020204" pitchFamily="34" charset="-122"/>
                <a:ea typeface="微软雅黑" panose="020B0503020204020204" pitchFamily="34" charset="-122"/>
              </a:rPr>
              <a:t>万</a:t>
            </a:r>
            <a:endParaRPr lang="en-US" altLang="zh-CN" b="1" dirty="0">
              <a:solidFill>
                <a:prstClr val="black"/>
              </a:solidFill>
              <a:latin typeface="微软雅黑" panose="020B0503020204020204" pitchFamily="34" charset="-122"/>
              <a:ea typeface="微软雅黑" panose="020B0503020204020204" pitchFamily="34" charset="-122"/>
            </a:endParaRPr>
          </a:p>
          <a:p>
            <a:pPr marL="285750" indent="-285750" defTabSz="1219170">
              <a:lnSpc>
                <a:spcPct val="150000"/>
              </a:lnSpc>
              <a:buFont typeface="Wingdings" panose="05000000000000000000" pitchFamily="2" charset="2"/>
              <a:buChar char="Ø"/>
              <a:defRPr/>
            </a:pPr>
            <a:r>
              <a:rPr lang="zh-CN" altLang="en-US" b="1" dirty="0">
                <a:solidFill>
                  <a:prstClr val="black"/>
                </a:solidFill>
                <a:latin typeface="微软雅黑" panose="020B0503020204020204" pitchFamily="34" charset="-122"/>
                <a:ea typeface="微软雅黑" panose="020B0503020204020204" pitchFamily="34" charset="-122"/>
              </a:rPr>
              <a:t>视场角：</a:t>
            </a:r>
            <a:r>
              <a:rPr lang="en-US" altLang="zh-CN" b="1" dirty="0">
                <a:solidFill>
                  <a:prstClr val="black"/>
                </a:solidFill>
                <a:latin typeface="微软雅黑" panose="020B0503020204020204" pitchFamily="34" charset="-122"/>
                <a:ea typeface="微软雅黑" panose="020B0503020204020204" pitchFamily="34" charset="-122"/>
              </a:rPr>
              <a:t>90°x66.4°</a:t>
            </a:r>
            <a:r>
              <a:rPr lang="zh-CN" altLang="en-US" b="1" dirty="0">
                <a:solidFill>
                  <a:prstClr val="black"/>
                </a:solidFill>
                <a:latin typeface="微软雅黑" panose="020B0503020204020204" pitchFamily="34" charset="-122"/>
                <a:ea typeface="微软雅黑" panose="020B0503020204020204" pitchFamily="34" charset="-122"/>
              </a:rPr>
              <a:t>；</a:t>
            </a:r>
            <a:r>
              <a:rPr lang="en-US" altLang="zh-CN" b="1" dirty="0">
                <a:solidFill>
                  <a:prstClr val="black"/>
                </a:solidFill>
                <a:latin typeface="微软雅黑" panose="020B0503020204020204" pitchFamily="34" charset="-122"/>
                <a:ea typeface="微软雅黑" panose="020B0503020204020204" pitchFamily="34" charset="-122"/>
              </a:rPr>
              <a:t>50°x37.2°</a:t>
            </a:r>
          </a:p>
          <a:p>
            <a:pPr marL="285750" indent="-285750" defTabSz="1219170">
              <a:lnSpc>
                <a:spcPct val="150000"/>
              </a:lnSpc>
              <a:buFont typeface="Wingdings" panose="05000000000000000000" pitchFamily="2" charset="2"/>
              <a:buChar char="Ø"/>
              <a:defRPr/>
            </a:pPr>
            <a:r>
              <a:rPr lang="zh-CN" altLang="en-US" b="1" dirty="0">
                <a:solidFill>
                  <a:prstClr val="black"/>
                </a:solidFill>
                <a:latin typeface="微软雅黑" panose="020B0503020204020204" pitchFamily="34" charset="-122"/>
                <a:ea typeface="微软雅黑" panose="020B0503020204020204" pitchFamily="34" charset="-122"/>
              </a:rPr>
              <a:t>尺寸：</a:t>
            </a:r>
            <a:r>
              <a:rPr lang="en-US" altLang="zh-CN" b="1" dirty="0">
                <a:solidFill>
                  <a:prstClr val="black"/>
                </a:solidFill>
                <a:latin typeface="微软雅黑" panose="020B0503020204020204" pitchFamily="34" charset="-122"/>
                <a:ea typeface="微软雅黑" panose="020B0503020204020204" pitchFamily="34" charset="-122"/>
              </a:rPr>
              <a:t>87</a:t>
            </a:r>
            <a:r>
              <a:rPr lang="zh-CN" altLang="en-US" b="1" dirty="0">
                <a:solidFill>
                  <a:prstClr val="black"/>
                </a:solidFill>
                <a:latin typeface="微软雅黑" panose="020B0503020204020204" pitchFamily="34" charset="-122"/>
                <a:ea typeface="微软雅黑" panose="020B0503020204020204" pitchFamily="34" charset="-122"/>
              </a:rPr>
              <a:t>*</a:t>
            </a:r>
            <a:r>
              <a:rPr lang="en-US" altLang="zh-CN" b="1" dirty="0">
                <a:solidFill>
                  <a:prstClr val="black"/>
                </a:solidFill>
                <a:latin typeface="微软雅黑" panose="020B0503020204020204" pitchFamily="34" charset="-122"/>
                <a:ea typeface="微软雅黑" panose="020B0503020204020204" pitchFamily="34" charset="-122"/>
              </a:rPr>
              <a:t>55</a:t>
            </a:r>
            <a:r>
              <a:rPr lang="zh-CN" altLang="en-US" b="1" dirty="0">
                <a:solidFill>
                  <a:prstClr val="black"/>
                </a:solidFill>
                <a:latin typeface="微软雅黑" panose="020B0503020204020204" pitchFamily="34" charset="-122"/>
                <a:ea typeface="微软雅黑" panose="020B0503020204020204" pitchFamily="34" charset="-122"/>
              </a:rPr>
              <a:t>*</a:t>
            </a:r>
            <a:r>
              <a:rPr lang="en-US" altLang="zh-CN" b="1" dirty="0">
                <a:solidFill>
                  <a:prstClr val="black"/>
                </a:solidFill>
                <a:latin typeface="微软雅黑" panose="020B0503020204020204" pitchFamily="34" charset="-122"/>
                <a:ea typeface="微软雅黑" panose="020B0503020204020204" pitchFamily="34" charset="-122"/>
              </a:rPr>
              <a:t>30mm</a:t>
            </a:r>
          </a:p>
          <a:p>
            <a:pPr marL="285750" indent="-285750" defTabSz="1219170">
              <a:lnSpc>
                <a:spcPct val="150000"/>
              </a:lnSpc>
              <a:buFont typeface="Wingdings" panose="05000000000000000000" pitchFamily="2" charset="2"/>
              <a:buChar char="Ø"/>
              <a:defRPr/>
            </a:pPr>
            <a:r>
              <a:rPr lang="zh-CN" altLang="en-US" b="1" dirty="0">
                <a:solidFill>
                  <a:prstClr val="black"/>
                </a:solidFill>
                <a:latin typeface="微软雅黑" panose="020B0503020204020204" pitchFamily="34" charset="-122"/>
                <a:ea typeface="微软雅黑" panose="020B0503020204020204" pitchFamily="34" charset="-122"/>
              </a:rPr>
              <a:t>最小成像距离：</a:t>
            </a:r>
            <a:r>
              <a:rPr lang="en-US" altLang="zh-CN" b="1" dirty="0">
                <a:solidFill>
                  <a:prstClr val="black"/>
                </a:solidFill>
                <a:latin typeface="微软雅黑" panose="020B0503020204020204" pitchFamily="34" charset="-122"/>
                <a:ea typeface="微软雅黑" panose="020B0503020204020204" pitchFamily="34" charset="-122"/>
              </a:rPr>
              <a:t>0.1m</a:t>
            </a:r>
            <a:r>
              <a:rPr lang="zh-CN" altLang="en-US" b="1" dirty="0">
                <a:solidFill>
                  <a:prstClr val="black"/>
                </a:solidFill>
                <a:latin typeface="微软雅黑" panose="020B0503020204020204" pitchFamily="34" charset="-122"/>
                <a:ea typeface="微软雅黑" panose="020B0503020204020204" pitchFamily="34" charset="-122"/>
              </a:rPr>
              <a:t>；</a:t>
            </a:r>
            <a:r>
              <a:rPr lang="en-US" altLang="zh-CN" b="1" dirty="0">
                <a:solidFill>
                  <a:prstClr val="black"/>
                </a:solidFill>
                <a:latin typeface="微软雅黑" panose="020B0503020204020204" pitchFamily="34" charset="-122"/>
                <a:ea typeface="微软雅黑" panose="020B0503020204020204" pitchFamily="34" charset="-122"/>
              </a:rPr>
              <a:t>0.15m</a:t>
            </a:r>
          </a:p>
          <a:p>
            <a:pPr marL="285750" indent="-285750" defTabSz="1219170">
              <a:lnSpc>
                <a:spcPct val="150000"/>
              </a:lnSpc>
              <a:buFont typeface="Wingdings" panose="05000000000000000000" pitchFamily="2" charset="2"/>
              <a:buChar char="Ø"/>
              <a:defRPr/>
            </a:pPr>
            <a:r>
              <a:rPr lang="zh-CN" altLang="en-US" b="1" dirty="0">
                <a:solidFill>
                  <a:prstClr val="black"/>
                </a:solidFill>
                <a:latin typeface="微软雅黑" panose="020B0503020204020204" pitchFamily="34" charset="-122"/>
                <a:ea typeface="微软雅黑" panose="020B0503020204020204" pitchFamily="34" charset="-122"/>
              </a:rPr>
              <a:t>供电方式：</a:t>
            </a:r>
            <a:r>
              <a:rPr lang="en-US" altLang="zh-CN" b="1" dirty="0">
                <a:solidFill>
                  <a:prstClr val="black"/>
                </a:solidFill>
                <a:latin typeface="微软雅黑" panose="020B0503020204020204" pitchFamily="34" charset="-122"/>
                <a:ea typeface="微软雅黑" panose="020B0503020204020204" pitchFamily="34" charset="-122"/>
              </a:rPr>
              <a:t>POE</a:t>
            </a:r>
            <a:r>
              <a:rPr lang="zh-CN" altLang="en-US" b="1" dirty="0">
                <a:solidFill>
                  <a:prstClr val="black"/>
                </a:solidFill>
                <a:latin typeface="微软雅黑" panose="020B0503020204020204" pitchFamily="34" charset="-122"/>
                <a:ea typeface="微软雅黑" panose="020B0503020204020204" pitchFamily="34" charset="-122"/>
              </a:rPr>
              <a:t>或</a:t>
            </a:r>
            <a:r>
              <a:rPr lang="en-US" altLang="zh-CN" b="1" dirty="0">
                <a:solidFill>
                  <a:prstClr val="black"/>
                </a:solidFill>
                <a:latin typeface="微软雅黑" panose="020B0503020204020204" pitchFamily="34" charset="-122"/>
                <a:ea typeface="微软雅黑" panose="020B0503020204020204" pitchFamily="34" charset="-122"/>
              </a:rPr>
              <a:t>DC12V</a:t>
            </a:r>
          </a:p>
          <a:p>
            <a:pPr marL="285750" indent="-285750" defTabSz="1219170">
              <a:lnSpc>
                <a:spcPct val="150000"/>
              </a:lnSpc>
              <a:buFont typeface="Wingdings" panose="05000000000000000000" pitchFamily="2" charset="2"/>
              <a:buChar char="Ø"/>
              <a:defRPr/>
            </a:pPr>
            <a:r>
              <a:rPr lang="zh-CN" altLang="en-US" b="1" dirty="0">
                <a:solidFill>
                  <a:prstClr val="black"/>
                </a:solidFill>
                <a:latin typeface="微软雅黑" panose="020B0503020204020204" pitchFamily="34" charset="-122"/>
                <a:ea typeface="微软雅黑" panose="020B0503020204020204" pitchFamily="34" charset="-122"/>
              </a:rPr>
              <a:t>自带补光灯</a:t>
            </a:r>
            <a:endParaRPr lang="en-US" altLang="zh-CN" b="1" dirty="0">
              <a:solidFill>
                <a:prstClr val="black"/>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20" y="1719840"/>
            <a:ext cx="3731102" cy="3776280"/>
          </a:xfrm>
          <a:prstGeom prst="rect">
            <a:avLst/>
          </a:prstGeom>
        </p:spPr>
      </p:pic>
      <p:sp>
        <p:nvSpPr>
          <p:cNvPr id="9" name="文本框 8"/>
          <p:cNvSpPr txBox="1"/>
          <p:nvPr/>
        </p:nvSpPr>
        <p:spPr>
          <a:xfrm>
            <a:off x="1265494" y="5496120"/>
            <a:ext cx="3189728" cy="461665"/>
          </a:xfrm>
          <a:prstGeom prst="rect">
            <a:avLst/>
          </a:prstGeom>
          <a:noFill/>
        </p:spPr>
        <p:txBody>
          <a:bodyPr wrap="square" rtlCol="0">
            <a:spAutoFit/>
          </a:bodyPr>
          <a:lstStyle/>
          <a:p>
            <a:pPr lvl="0">
              <a:defRPr/>
            </a:pPr>
            <a:r>
              <a:rPr lang="en-US" altLang="zh-CN" sz="2400" dirty="0" smtClean="0"/>
              <a:t>DS-2TD3017T-2/3/V</a:t>
            </a:r>
            <a:endParaRPr kumimoji="0" lang="en-US" altLang="zh-CN"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Light" panose="020B0502040204020203"/>
            </a:endParaRPr>
          </a:p>
        </p:txBody>
      </p:sp>
    </p:spTree>
    <p:extLst>
      <p:ext uri="{BB962C8B-B14F-4D97-AF65-F5344CB8AC3E}">
        <p14:creationId xmlns:p14="http://schemas.microsoft.com/office/powerpoint/2010/main" val="311039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 y="2788272"/>
            <a:ext cx="12191999" cy="956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6000" b="1" dirty="0">
                <a:solidFill>
                  <a:schemeClr val="tx1">
                    <a:lumMod val="75000"/>
                    <a:lumOff val="25000"/>
                  </a:schemeClr>
                </a:solidFill>
                <a:latin typeface="微软雅黑" panose="020B0503020204020204" pitchFamily="34" charset="-122"/>
                <a:ea typeface="微软雅黑" panose="020B0503020204020204" pitchFamily="34" charset="-122"/>
              </a:rPr>
              <a:t>THANKS!</a:t>
            </a:r>
            <a:endPar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4003120" y="5006811"/>
            <a:ext cx="4185761" cy="1200329"/>
          </a:xfrm>
          <a:prstGeom prst="rect">
            <a:avLst/>
          </a:prstGeom>
          <a:noFill/>
        </p:spPr>
        <p:txBody>
          <a:bodyPr wrap="none">
            <a:spAutoFit/>
          </a:bodyPr>
          <a:lstStyle/>
          <a:p>
            <a:pPr algn="ctr">
              <a:lnSpc>
                <a:spcPct val="15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海康威视 </a:t>
            </a:r>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热成像</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匠心智造，视界因你而不同！</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7141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卡片机</a:t>
            </a:r>
            <a:r>
              <a:rPr lang="en-US" altLang="zh-CN" dirty="0" smtClean="0"/>
              <a:t>-</a:t>
            </a:r>
            <a:r>
              <a:rPr lang="zh-CN" altLang="en-US" dirty="0" smtClean="0"/>
              <a:t>应用优势</a:t>
            </a:r>
            <a:endParaRPr lang="zh-CN" altLang="en-US" dirty="0"/>
          </a:p>
        </p:txBody>
      </p:sp>
      <p:grpSp>
        <p:nvGrpSpPr>
          <p:cNvPr id="7" name="组合 6"/>
          <p:cNvGrpSpPr/>
          <p:nvPr/>
        </p:nvGrpSpPr>
        <p:grpSpPr>
          <a:xfrm>
            <a:off x="5101619" y="815734"/>
            <a:ext cx="6539519" cy="3531735"/>
            <a:chOff x="463126" y="3826646"/>
            <a:chExt cx="6539519" cy="1626168"/>
          </a:xfrm>
        </p:grpSpPr>
        <p:sp>
          <p:nvSpPr>
            <p:cNvPr id="9" name="圆角矩形 8"/>
            <p:cNvSpPr/>
            <p:nvPr/>
          </p:nvSpPr>
          <p:spPr>
            <a:xfrm>
              <a:off x="463127" y="4095705"/>
              <a:ext cx="1103339" cy="3837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精确测温</a:t>
              </a:r>
            </a:p>
          </p:txBody>
        </p:sp>
        <p:sp>
          <p:nvSpPr>
            <p:cNvPr id="10" name="矩形 9"/>
            <p:cNvSpPr/>
            <p:nvPr/>
          </p:nvSpPr>
          <p:spPr>
            <a:xfrm>
              <a:off x="1673713" y="4107723"/>
              <a:ext cx="5087474" cy="382628"/>
            </a:xfrm>
            <a:prstGeom prst="rect">
              <a:avLst/>
            </a:prstGeom>
          </p:spPr>
          <p:txBody>
            <a:bodyPr wrap="square">
              <a:spAutoFit/>
            </a:bodyPr>
            <a:lstStyle/>
            <a:p>
              <a:pPr marL="171450" lvl="0" indent="-171450">
                <a:lnSpc>
                  <a:spcPct val="150000"/>
                </a:lnSpc>
                <a:buFont typeface="Arial" panose="020B0604020202020204" pitchFamily="34" charset="0"/>
                <a:buChar char="•"/>
                <a:defRPr/>
              </a:pPr>
              <a:r>
                <a:rPr lang="zh-CN" altLang="en-US" sz="1600" dirty="0">
                  <a:solidFill>
                    <a:prstClr val="black"/>
                  </a:solidFill>
                  <a:latin typeface="微软雅黑" panose="020B0503020204020204" pitchFamily="34" charset="-122"/>
                  <a:ea typeface="微软雅黑" panose="020B0503020204020204" pitchFamily="34" charset="-122"/>
                </a:rPr>
                <a:t>范围：</a:t>
              </a:r>
              <a:r>
                <a:rPr lang="en-US" altLang="zh-CN" sz="1600" dirty="0">
                  <a:solidFill>
                    <a:prstClr val="black"/>
                  </a:solidFill>
                  <a:latin typeface="微软雅黑" panose="020B0503020204020204" pitchFamily="34" charset="-122"/>
                  <a:ea typeface="微软雅黑" panose="020B0503020204020204" pitchFamily="34" charset="-122"/>
                </a:rPr>
                <a:t>-20℃~150</a:t>
              </a:r>
              <a:r>
                <a:rPr lang="zh-CN" altLang="en-US" sz="1600" dirty="0">
                  <a:solidFill>
                    <a:prstClr val="black"/>
                  </a:solidFill>
                  <a:latin typeface="微软雅黑" panose="020B0503020204020204" pitchFamily="34" charset="-122"/>
                  <a:ea typeface="微软雅黑" panose="020B0503020204020204" pitchFamily="34" charset="-122"/>
                </a:rPr>
                <a:t>℃</a:t>
              </a:r>
              <a:r>
                <a:rPr lang="zh-CN" altLang="en-US" sz="1600" dirty="0" smtClean="0">
                  <a:solidFill>
                    <a:prstClr val="black"/>
                  </a:solidFill>
                  <a:latin typeface="微软雅黑" panose="020B0503020204020204" pitchFamily="34" charset="-122"/>
                  <a:ea typeface="微软雅黑" panose="020B0503020204020204" pitchFamily="34" charset="-122"/>
                </a:rPr>
                <a:t>或</a:t>
              </a:r>
              <a:r>
                <a:rPr lang="en-US" altLang="zh-CN" sz="1600" dirty="0" smtClean="0">
                  <a:solidFill>
                    <a:prstClr val="black"/>
                  </a:solidFill>
                  <a:latin typeface="微软雅黑" panose="020B0503020204020204" pitchFamily="34" charset="-122"/>
                  <a:ea typeface="微软雅黑" panose="020B0503020204020204" pitchFamily="34" charset="-122"/>
                </a:rPr>
                <a:t>0</a:t>
              </a:r>
              <a:r>
                <a:rPr lang="zh-CN" altLang="en-US" sz="1600" dirty="0" smtClean="0">
                  <a:solidFill>
                    <a:prstClr val="black"/>
                  </a:solidFill>
                  <a:latin typeface="微软雅黑" panose="020B0503020204020204" pitchFamily="34" charset="-122"/>
                  <a:ea typeface="微软雅黑" panose="020B0503020204020204" pitchFamily="34" charset="-122"/>
                </a:rPr>
                <a:t>℃</a:t>
              </a:r>
              <a:r>
                <a:rPr lang="en-US" altLang="zh-CN" sz="1600" dirty="0" smtClean="0">
                  <a:solidFill>
                    <a:prstClr val="black"/>
                  </a:solidFill>
                  <a:latin typeface="微软雅黑" panose="020B0503020204020204" pitchFamily="34" charset="-122"/>
                  <a:ea typeface="微软雅黑" panose="020B0503020204020204" pitchFamily="34" charset="-122"/>
                </a:rPr>
                <a:t>-550</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，两档自动</a:t>
              </a:r>
              <a:r>
                <a:rPr lang="zh-CN" altLang="en-US" sz="1600" dirty="0" smtClean="0">
                  <a:solidFill>
                    <a:prstClr val="black"/>
                  </a:solidFill>
                  <a:latin typeface="微软雅黑" panose="020B0503020204020204" pitchFamily="34" charset="-122"/>
                  <a:ea typeface="微软雅黑" panose="020B0503020204020204" pitchFamily="34" charset="-122"/>
                </a:rPr>
                <a:t>切换</a:t>
              </a:r>
              <a:endParaRPr lang="en-US" altLang="zh-CN" sz="1600" dirty="0" smtClean="0">
                <a:solidFill>
                  <a:prstClr val="black"/>
                </a:solidFill>
                <a:latin typeface="微软雅黑" panose="020B0503020204020204" pitchFamily="34" charset="-122"/>
                <a:ea typeface="微软雅黑" panose="020B0503020204020204" pitchFamily="34" charset="-122"/>
              </a:endParaRPr>
            </a:p>
            <a:p>
              <a:pPr marL="171450" lvl="0" indent="-171450">
                <a:lnSpc>
                  <a:spcPct val="150000"/>
                </a:lnSpc>
                <a:buFont typeface="Arial" panose="020B0604020202020204" pitchFamily="34" charset="0"/>
                <a:buChar char="•"/>
                <a:defRPr/>
              </a:pPr>
              <a:r>
                <a:rPr lang="zh-CN" altLang="en-US" sz="1600" dirty="0" smtClean="0">
                  <a:solidFill>
                    <a:prstClr val="black"/>
                  </a:solidFill>
                  <a:latin typeface="微软雅黑" panose="020B0503020204020204" pitchFamily="34" charset="-122"/>
                  <a:ea typeface="微软雅黑" panose="020B0503020204020204" pitchFamily="34" charset="-122"/>
                </a:rPr>
                <a:t>精度</a:t>
              </a:r>
              <a:r>
                <a:rPr lang="zh-CN" altLang="en-US" sz="1600" dirty="0">
                  <a:solidFill>
                    <a:prstClr val="black"/>
                  </a:solidFill>
                  <a:latin typeface="微软雅黑" panose="020B0503020204020204" pitchFamily="34" charset="-122"/>
                  <a:ea typeface="微软雅黑" panose="020B0503020204020204" pitchFamily="34" charset="-122"/>
                </a:rPr>
                <a:t>：</a:t>
              </a:r>
              <a:r>
                <a:rPr lang="en-US" altLang="zh-CN" sz="1600" dirty="0">
                  <a:solidFill>
                    <a:prstClr val="black"/>
                  </a:solidFill>
                  <a:latin typeface="微软雅黑" panose="020B0503020204020204" pitchFamily="34" charset="-122"/>
                  <a:ea typeface="微软雅黑" panose="020B0503020204020204" pitchFamily="34" charset="-122"/>
                </a:rPr>
                <a:t>±2℃</a:t>
              </a:r>
              <a:r>
                <a:rPr lang="zh-CN" altLang="en-US" sz="1600" dirty="0">
                  <a:solidFill>
                    <a:prstClr val="black"/>
                  </a:solidFill>
                  <a:latin typeface="微软雅黑" panose="020B0503020204020204" pitchFamily="34" charset="-122"/>
                  <a:ea typeface="微软雅黑" panose="020B0503020204020204" pitchFamily="34" charset="-122"/>
                </a:rPr>
                <a:t>或读数的</a:t>
              </a:r>
              <a:r>
                <a:rPr lang="en-US" altLang="zh-CN" sz="1600" dirty="0">
                  <a:solidFill>
                    <a:prstClr val="black"/>
                  </a:solidFill>
                  <a:latin typeface="微软雅黑" panose="020B0503020204020204" pitchFamily="34" charset="-122"/>
                  <a:ea typeface="微软雅黑" panose="020B0503020204020204" pitchFamily="34" charset="-122"/>
                </a:rPr>
                <a:t>2%</a:t>
              </a:r>
              <a:r>
                <a:rPr lang="zh-CN" altLang="en-US" sz="1600" dirty="0">
                  <a:solidFill>
                    <a:prstClr val="black"/>
                  </a:solidFill>
                  <a:latin typeface="微软雅黑" panose="020B0503020204020204" pitchFamily="34" charset="-122"/>
                  <a:ea typeface="微软雅黑" panose="020B0503020204020204" pitchFamily="34" charset="-122"/>
                </a:rPr>
                <a:t>（取绝对值最大</a:t>
              </a:r>
              <a:r>
                <a:rPr lang="zh-CN" altLang="en-US" sz="1600" dirty="0" smtClean="0">
                  <a:solidFill>
                    <a:prstClr val="black"/>
                  </a:solidFill>
                  <a:latin typeface="微软雅黑" panose="020B0503020204020204" pitchFamily="34" charset="-122"/>
                  <a:ea typeface="微软雅黑" panose="020B0503020204020204" pitchFamily="34" charset="-122"/>
                </a:rPr>
                <a:t>）</a:t>
              </a:r>
              <a:endParaRPr lang="en-US" altLang="zh-CN" sz="1600" dirty="0" smtClean="0">
                <a:solidFill>
                  <a:prstClr val="black"/>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463126" y="4582367"/>
              <a:ext cx="1103339" cy="3837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双光融合</a:t>
              </a:r>
            </a:p>
          </p:txBody>
        </p:sp>
        <p:sp>
          <p:nvSpPr>
            <p:cNvPr id="12" name="矩形 11"/>
            <p:cNvSpPr/>
            <p:nvPr/>
          </p:nvSpPr>
          <p:spPr>
            <a:xfrm>
              <a:off x="1673713" y="4582367"/>
              <a:ext cx="4460757" cy="362611"/>
            </a:xfrm>
            <a:prstGeom prst="rect">
              <a:avLst/>
            </a:prstGeom>
          </p:spPr>
          <p:txBody>
            <a:bodyPr wrap="square">
              <a:spAutoFit/>
            </a:bodyPr>
            <a:lstStyle/>
            <a:p>
              <a:pPr marL="171450" lvl="0" indent="-171450">
                <a:lnSpc>
                  <a:spcPct val="150000"/>
                </a:lnSpc>
                <a:buFont typeface="Arial" panose="020B0604020202020204" pitchFamily="34" charset="0"/>
                <a:buChar char="•"/>
                <a:defRPr/>
              </a:pPr>
              <a:r>
                <a:rPr lang="zh-CN" altLang="en-US" sz="1600" dirty="0">
                  <a:solidFill>
                    <a:prstClr val="black"/>
                  </a:solidFill>
                  <a:latin typeface="微软雅黑" panose="020B0503020204020204" pitchFamily="34" charset="-122"/>
                  <a:ea typeface="微软雅黑" panose="020B0503020204020204" pitchFamily="34" charset="-122"/>
                </a:rPr>
                <a:t>在快速测温的同时，叠加图像中的关键细节，细节清晰可见</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方便</a:t>
              </a:r>
              <a:r>
                <a:rPr lang="zh-CN" altLang="en-US" sz="1600" dirty="0" smtClean="0">
                  <a:solidFill>
                    <a:prstClr val="black"/>
                  </a:solidFill>
                  <a:latin typeface="微软雅黑" panose="020B0503020204020204" pitchFamily="34" charset="-122"/>
                  <a:ea typeface="微软雅黑" panose="020B0503020204020204" pitchFamily="34" charset="-122"/>
                </a:rPr>
                <a:t>判断</a:t>
              </a:r>
              <a:endParaRPr lang="en-US" altLang="zh-CN" sz="1600" dirty="0" smtClean="0">
                <a:solidFill>
                  <a:prstClr val="black"/>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63126" y="5069029"/>
              <a:ext cx="1103339" cy="3837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坚固易用</a:t>
              </a:r>
            </a:p>
          </p:txBody>
        </p:sp>
        <p:sp>
          <p:nvSpPr>
            <p:cNvPr id="14" name="矩形 13"/>
            <p:cNvSpPr/>
            <p:nvPr/>
          </p:nvSpPr>
          <p:spPr>
            <a:xfrm>
              <a:off x="1673713" y="5057011"/>
              <a:ext cx="5328932" cy="382628"/>
            </a:xfrm>
            <a:prstGeom prst="rect">
              <a:avLst/>
            </a:prstGeom>
          </p:spPr>
          <p:txBody>
            <a:bodyPr wrap="square">
              <a:spAutoFit/>
            </a:bodyPr>
            <a:lstStyle/>
            <a:p>
              <a:pPr marL="171450" lvl="0" indent="-171450">
                <a:lnSpc>
                  <a:spcPct val="150000"/>
                </a:lnSpc>
                <a:buFont typeface="Arial" panose="020B0604020202020204" pitchFamily="34" charset="0"/>
                <a:buChar char="•"/>
                <a:defRPr/>
              </a:pPr>
              <a:r>
                <a:rPr lang="en-US" altLang="zh-CN" sz="1600" b="1" dirty="0">
                  <a:solidFill>
                    <a:prstClr val="black"/>
                  </a:solidFill>
                  <a:latin typeface="微软雅黑" panose="020B0503020204020204" pitchFamily="34" charset="-122"/>
                  <a:ea typeface="微软雅黑" panose="020B0503020204020204" pitchFamily="34" charset="-122"/>
                </a:rPr>
                <a:t>IP67</a:t>
              </a:r>
              <a:r>
                <a:rPr lang="zh-CN" altLang="en-US" sz="1600" dirty="0">
                  <a:solidFill>
                    <a:prstClr val="black"/>
                  </a:solidFill>
                  <a:latin typeface="微软雅黑" panose="020B0503020204020204" pitchFamily="34" charset="-122"/>
                  <a:ea typeface="微软雅黑" panose="020B0503020204020204" pitchFamily="34" charset="-122"/>
                </a:rPr>
                <a:t>防护，一体化设计；</a:t>
              </a:r>
              <a:r>
                <a:rPr lang="zh-CN" altLang="en-US" sz="1600" b="1" dirty="0">
                  <a:solidFill>
                    <a:prstClr val="black"/>
                  </a:solidFill>
                  <a:latin typeface="微软雅黑" panose="020B0503020204020204" pitchFamily="34" charset="-122"/>
                  <a:ea typeface="微软雅黑" panose="020B0503020204020204" pitchFamily="34" charset="-122"/>
                </a:rPr>
                <a:t>声光报警</a:t>
              </a:r>
              <a:r>
                <a:rPr lang="zh-CN" altLang="en-US" sz="1600" dirty="0">
                  <a:solidFill>
                    <a:prstClr val="black"/>
                  </a:solidFill>
                  <a:latin typeface="微软雅黑" panose="020B0503020204020204" pitchFamily="34" charset="-122"/>
                  <a:ea typeface="微软雅黑" panose="020B0503020204020204" pitchFamily="34" charset="-122"/>
                </a:rPr>
                <a:t>，快速定位异常；磁吸、吊装、壁装、柱状、独立支架等安装方式</a:t>
              </a:r>
              <a:r>
                <a:rPr lang="zh-CN" altLang="en-US" sz="1600">
                  <a:solidFill>
                    <a:prstClr val="black"/>
                  </a:solidFill>
                  <a:latin typeface="微软雅黑" panose="020B0503020204020204" pitchFamily="34" charset="-122"/>
                  <a:ea typeface="微软雅黑" panose="020B0503020204020204" pitchFamily="34" charset="-122"/>
                </a:rPr>
                <a:t>灵活</a:t>
              </a:r>
              <a:r>
                <a:rPr lang="zh-CN" altLang="en-US" sz="1600" smtClean="0">
                  <a:solidFill>
                    <a:prstClr val="black"/>
                  </a:solidFill>
                  <a:latin typeface="微软雅黑" panose="020B0503020204020204" pitchFamily="34" charset="-122"/>
                  <a:ea typeface="微软雅黑" panose="020B0503020204020204" pitchFamily="34" charset="-122"/>
                </a:rPr>
                <a:t>可靠</a:t>
              </a:r>
              <a:endParaRPr lang="en-US" altLang="zh-CN" sz="1600" dirty="0" smtClean="0">
                <a:solidFill>
                  <a:prstClr val="black"/>
                </a:solidFill>
                <a:latin typeface="微软雅黑" panose="020B0503020204020204" pitchFamily="34" charset="-122"/>
                <a:ea typeface="微软雅黑" panose="020B0503020204020204" pitchFamily="34" charset="-122"/>
              </a:endParaRPr>
            </a:p>
          </p:txBody>
        </p:sp>
        <p:sp>
          <p:nvSpPr>
            <p:cNvPr id="15" name="矩形 14"/>
            <p:cNvSpPr/>
            <p:nvPr/>
          </p:nvSpPr>
          <p:spPr>
            <a:xfrm>
              <a:off x="463127" y="3826646"/>
              <a:ext cx="1210588" cy="184228"/>
            </a:xfrm>
            <a:prstGeom prst="rect">
              <a:avLst/>
            </a:prstGeom>
          </p:spPr>
          <p:txBody>
            <a:bodyPr wrap="none">
              <a:spAutoFit/>
            </a:bodyPr>
            <a:lstStyle/>
            <a:p>
              <a:r>
                <a:rPr lang="zh-CN" altLang="en-US" sz="2000" b="1" dirty="0" smtClean="0">
                  <a:solidFill>
                    <a:schemeClr val="accent2"/>
                  </a:solidFill>
                </a:rPr>
                <a:t>应用</a:t>
              </a:r>
              <a:r>
                <a:rPr lang="zh-CN" altLang="en-US" sz="2000" b="1" dirty="0">
                  <a:solidFill>
                    <a:schemeClr val="accent2"/>
                  </a:solidFill>
                </a:rPr>
                <a:t>优势</a:t>
              </a:r>
            </a:p>
          </p:txBody>
        </p:sp>
      </p:grpSp>
      <p:sp>
        <p:nvSpPr>
          <p:cNvPr id="18" name="椭圆 17"/>
          <p:cNvSpPr/>
          <p:nvPr/>
        </p:nvSpPr>
        <p:spPr>
          <a:xfrm>
            <a:off x="561936" y="1354300"/>
            <a:ext cx="4105826" cy="4105826"/>
          </a:xfrm>
          <a:prstGeom prst="ellipse">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20" y="1719840"/>
            <a:ext cx="3731102" cy="3776280"/>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404369368"/>
              </p:ext>
            </p:extLst>
          </p:nvPr>
        </p:nvGraphicFramePr>
        <p:xfrm>
          <a:off x="5101619" y="4589415"/>
          <a:ext cx="6763280" cy="1920240"/>
        </p:xfrm>
        <a:graphic>
          <a:graphicData uri="http://schemas.openxmlformats.org/drawingml/2006/table">
            <a:tbl>
              <a:tblPr firstRow="1" firstCol="1" bandRow="1">
                <a:tableStyleId>{5C22544A-7EE6-4342-B048-85BDC9FD1C3A}</a:tableStyleId>
              </a:tblPr>
              <a:tblGrid>
                <a:gridCol w="1572032">
                  <a:extLst>
                    <a:ext uri="{9D8B030D-6E8A-4147-A177-3AD203B41FA5}">
                      <a16:colId xmlns:a16="http://schemas.microsoft.com/office/drawing/2014/main" val="2538870877"/>
                    </a:ext>
                  </a:extLst>
                </a:gridCol>
                <a:gridCol w="5191248">
                  <a:extLst>
                    <a:ext uri="{9D8B030D-6E8A-4147-A177-3AD203B41FA5}">
                      <a16:colId xmlns:a16="http://schemas.microsoft.com/office/drawing/2014/main" val="1613186681"/>
                    </a:ext>
                  </a:extLst>
                </a:gridCol>
              </a:tblGrid>
              <a:tr h="0">
                <a:tc>
                  <a:txBody>
                    <a:bodyPr/>
                    <a:lstStyle/>
                    <a:p>
                      <a:pPr algn="ctr">
                        <a:lnSpc>
                          <a:spcPct val="150000"/>
                        </a:lnSpc>
                        <a:spcAft>
                          <a:spcPts val="0"/>
                        </a:spcAft>
                      </a:pPr>
                      <a:r>
                        <a:rPr lang="zh-CN" sz="1400" kern="100">
                          <a:effectLst/>
                        </a:rPr>
                        <a:t>测温方式</a:t>
                      </a:r>
                      <a:endParaRPr lang="zh-CN" sz="1400" kern="100">
                        <a:effectLst/>
                        <a:latin typeface="Arial" panose="020B0604020202020204" pitchFamily="34" charset="0"/>
                        <a:ea typeface="宋体" panose="02010600030101010101" pitchFamily="2" charset="-122"/>
                        <a:cs typeface="宋体" panose="02010600030101010101" pitchFamily="2" charset="-122"/>
                      </a:endParaRPr>
                    </a:p>
                  </a:txBody>
                  <a:tcPr marL="68580" marR="68580" marT="0" marB="0"/>
                </a:tc>
                <a:tc>
                  <a:txBody>
                    <a:bodyPr/>
                    <a:lstStyle/>
                    <a:p>
                      <a:pPr algn="ctr">
                        <a:lnSpc>
                          <a:spcPct val="150000"/>
                        </a:lnSpc>
                        <a:spcAft>
                          <a:spcPts val="0"/>
                        </a:spcAft>
                      </a:pPr>
                      <a:r>
                        <a:rPr lang="zh-CN" sz="1400" kern="100">
                          <a:effectLst/>
                        </a:rPr>
                        <a:t>优劣势对比</a:t>
                      </a:r>
                      <a:endParaRPr lang="zh-CN" sz="1400" kern="100">
                        <a:effectLst/>
                        <a:latin typeface="Arial" panose="020B0604020202020204" pitchFamily="34" charset="0"/>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2633603385"/>
                  </a:ext>
                </a:extLst>
              </a:tr>
              <a:tr h="0">
                <a:tc>
                  <a:txBody>
                    <a:bodyPr/>
                    <a:lstStyle/>
                    <a:p>
                      <a:pPr algn="l">
                        <a:lnSpc>
                          <a:spcPct val="150000"/>
                        </a:lnSpc>
                        <a:spcAft>
                          <a:spcPts val="0"/>
                        </a:spcAft>
                      </a:pPr>
                      <a:r>
                        <a:rPr lang="zh-CN" sz="1400" kern="100">
                          <a:effectLst/>
                        </a:rPr>
                        <a:t>人工巡检</a:t>
                      </a:r>
                      <a:endParaRPr lang="zh-CN" sz="1400" kern="100">
                        <a:effectLst/>
                        <a:latin typeface="Arial" panose="020B0604020202020204" pitchFamily="34" charset="0"/>
                        <a:ea typeface="宋体" panose="02010600030101010101" pitchFamily="2" charset="-122"/>
                        <a:cs typeface="宋体" panose="02010600030101010101" pitchFamily="2" charset="-122"/>
                      </a:endParaRPr>
                    </a:p>
                  </a:txBody>
                  <a:tcPr marL="68580" marR="68580" marT="0" marB="0"/>
                </a:tc>
                <a:tc>
                  <a:txBody>
                    <a:bodyPr/>
                    <a:lstStyle/>
                    <a:p>
                      <a:pPr algn="just">
                        <a:lnSpc>
                          <a:spcPct val="150000"/>
                        </a:lnSpc>
                        <a:spcAft>
                          <a:spcPts val="0"/>
                        </a:spcAft>
                      </a:pPr>
                      <a:r>
                        <a:rPr lang="zh-CN" sz="1400" kern="100" dirty="0">
                          <a:effectLst/>
                        </a:rPr>
                        <a:t>人力资源需求大，工作量大、效率低、缺乏实时性、巡检数据统计困难</a:t>
                      </a:r>
                      <a:endParaRPr lang="zh-CN" sz="1400" kern="100" dirty="0">
                        <a:effectLst/>
                        <a:latin typeface="Arial" panose="020B0604020202020204" pitchFamily="34" charset="0"/>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3471677544"/>
                  </a:ext>
                </a:extLst>
              </a:tr>
              <a:tr h="0">
                <a:tc>
                  <a:txBody>
                    <a:bodyPr/>
                    <a:lstStyle/>
                    <a:p>
                      <a:pPr algn="l">
                        <a:lnSpc>
                          <a:spcPct val="150000"/>
                        </a:lnSpc>
                        <a:spcAft>
                          <a:spcPts val="0"/>
                        </a:spcAft>
                      </a:pPr>
                      <a:r>
                        <a:rPr lang="zh-CN" sz="1400" kern="100">
                          <a:effectLst/>
                        </a:rPr>
                        <a:t>接触式测温传感器</a:t>
                      </a:r>
                      <a:endParaRPr lang="zh-CN" sz="1400" kern="100">
                        <a:effectLst/>
                        <a:latin typeface="Arial" panose="020B0604020202020204" pitchFamily="34" charset="0"/>
                        <a:ea typeface="宋体" panose="02010600030101010101" pitchFamily="2" charset="-122"/>
                        <a:cs typeface="宋体" panose="02010600030101010101" pitchFamily="2" charset="-122"/>
                      </a:endParaRPr>
                    </a:p>
                  </a:txBody>
                  <a:tcPr marL="68580" marR="68580" marT="0" marB="0"/>
                </a:tc>
                <a:tc>
                  <a:txBody>
                    <a:bodyPr/>
                    <a:lstStyle/>
                    <a:p>
                      <a:pPr algn="just">
                        <a:lnSpc>
                          <a:spcPct val="150000"/>
                        </a:lnSpc>
                        <a:spcAft>
                          <a:spcPts val="0"/>
                        </a:spcAft>
                      </a:pPr>
                      <a:r>
                        <a:rPr lang="zh-CN" sz="1400" kern="100">
                          <a:effectLst/>
                        </a:rPr>
                        <a:t>非可视化，局部单点测温，安装点位多，需要与通电设备接出</a:t>
                      </a:r>
                      <a:endParaRPr lang="zh-CN" sz="1400" kern="100">
                        <a:effectLst/>
                        <a:latin typeface="Arial" panose="020B0604020202020204" pitchFamily="34" charset="0"/>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4264748333"/>
                  </a:ext>
                </a:extLst>
              </a:tr>
              <a:tr h="0">
                <a:tc>
                  <a:txBody>
                    <a:bodyPr/>
                    <a:lstStyle/>
                    <a:p>
                      <a:pPr algn="just">
                        <a:lnSpc>
                          <a:spcPct val="150000"/>
                        </a:lnSpc>
                        <a:spcAft>
                          <a:spcPts val="0"/>
                        </a:spcAft>
                      </a:pPr>
                      <a:r>
                        <a:rPr lang="zh-CN" sz="1400" kern="100">
                          <a:effectLst/>
                        </a:rPr>
                        <a:t>热成像卡片机</a:t>
                      </a:r>
                      <a:endParaRPr lang="zh-CN" sz="1400" kern="100">
                        <a:effectLst/>
                        <a:latin typeface="Arial" panose="020B0604020202020204" pitchFamily="34" charset="0"/>
                        <a:ea typeface="宋体" panose="02010600030101010101" pitchFamily="2" charset="-122"/>
                        <a:cs typeface="宋体" panose="02010600030101010101" pitchFamily="2" charset="-122"/>
                      </a:endParaRPr>
                    </a:p>
                  </a:txBody>
                  <a:tcPr marL="68580" marR="68580" marT="0" marB="0"/>
                </a:tc>
                <a:tc>
                  <a:txBody>
                    <a:bodyPr/>
                    <a:lstStyle/>
                    <a:p>
                      <a:pPr algn="just">
                        <a:lnSpc>
                          <a:spcPct val="150000"/>
                        </a:lnSpc>
                        <a:spcAft>
                          <a:spcPts val="0"/>
                        </a:spcAft>
                      </a:pPr>
                      <a:r>
                        <a:rPr lang="zh-CN" sz="1400" kern="100" dirty="0">
                          <a:effectLst/>
                        </a:rPr>
                        <a:t>可视化，非接触，智能分析报警，可靠性安全性高，单台设备覆盖整个面所有目标的温度监测，更符合未来可视化运维需求。</a:t>
                      </a:r>
                      <a:endParaRPr lang="zh-CN" sz="1400" kern="100" dirty="0">
                        <a:effectLst/>
                        <a:latin typeface="Arial" panose="020B0604020202020204" pitchFamily="34" charset="0"/>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2531335677"/>
                  </a:ext>
                </a:extLst>
              </a:tr>
            </a:tbl>
          </a:graphicData>
        </a:graphic>
      </p:graphicFrame>
      <p:sp>
        <p:nvSpPr>
          <p:cNvPr id="17" name="文本框 16"/>
          <p:cNvSpPr txBox="1"/>
          <p:nvPr/>
        </p:nvSpPr>
        <p:spPr>
          <a:xfrm>
            <a:off x="1265494" y="5496120"/>
            <a:ext cx="3189728" cy="461665"/>
          </a:xfrm>
          <a:prstGeom prst="rect">
            <a:avLst/>
          </a:prstGeom>
          <a:noFill/>
        </p:spPr>
        <p:txBody>
          <a:bodyPr wrap="square" rtlCol="0">
            <a:spAutoFit/>
          </a:bodyPr>
          <a:lstStyle/>
          <a:p>
            <a:pPr lvl="0">
              <a:defRPr/>
            </a:pPr>
            <a:r>
              <a:rPr lang="en-US" altLang="zh-CN" sz="2400" dirty="0" smtClean="0"/>
              <a:t>DS-2TD3017T-2/3/V</a:t>
            </a:r>
            <a:endParaRPr kumimoji="0" lang="en-US" altLang="zh-CN"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Light" panose="020B0502040204020203"/>
            </a:endParaRPr>
          </a:p>
        </p:txBody>
      </p:sp>
    </p:spTree>
    <p:extLst>
      <p:ext uri="{BB962C8B-B14F-4D97-AF65-F5344CB8AC3E}">
        <p14:creationId xmlns:p14="http://schemas.microsoft.com/office/powerpoint/2010/main" val="103401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892" y="305598"/>
            <a:ext cx="7117835" cy="510136"/>
          </a:xfrm>
        </p:spPr>
        <p:txBody>
          <a:bodyPr>
            <a:normAutofit fontScale="90000"/>
          </a:bodyPr>
          <a:lstStyle/>
          <a:p>
            <a:r>
              <a:rPr lang="zh-CN" altLang="en-US" dirty="0" smtClean="0"/>
              <a:t>卡片机应用场景</a:t>
            </a:r>
            <a:r>
              <a:rPr lang="en-US" altLang="zh-CN" dirty="0" smtClean="0"/>
              <a:t>-</a:t>
            </a:r>
            <a:r>
              <a:rPr lang="zh-CN" altLang="en-US" dirty="0" smtClean="0"/>
              <a:t>电网、用电大户开关柜，配电柜</a:t>
            </a:r>
            <a:endParaRPr lang="zh-CN" altLang="en-US" dirty="0"/>
          </a:p>
        </p:txBody>
      </p:sp>
      <p:sp>
        <p:nvSpPr>
          <p:cNvPr id="3" name="矩形 2"/>
          <p:cNvSpPr/>
          <p:nvPr/>
        </p:nvSpPr>
        <p:spPr>
          <a:xfrm>
            <a:off x="7437241" y="1268338"/>
            <a:ext cx="4544552" cy="2677656"/>
          </a:xfrm>
          <a:prstGeom prst="rect">
            <a:avLst/>
          </a:prstGeom>
        </p:spPr>
        <p:txBody>
          <a:bodyPr wrap="square">
            <a:spAutoFit/>
          </a:bodyPr>
          <a:lstStyle/>
          <a:p>
            <a:r>
              <a:rPr lang="zh-CN" altLang="en-US" sz="2400" b="1" dirty="0">
                <a:solidFill>
                  <a:schemeClr val="accent2"/>
                </a:solidFill>
              </a:rPr>
              <a:t>开关柜</a:t>
            </a:r>
            <a:r>
              <a:rPr lang="zh-CN" altLang="en-US" sz="2400" b="1" dirty="0" smtClean="0">
                <a:solidFill>
                  <a:schemeClr val="accent2"/>
                </a:solidFill>
              </a:rPr>
              <a:t>、配电柜</a:t>
            </a:r>
            <a:endParaRPr lang="en-US" altLang="zh-CN" sz="2400" b="1" dirty="0">
              <a:solidFill>
                <a:schemeClr val="accent2"/>
              </a:solidFill>
            </a:endParaRPr>
          </a:p>
          <a:p>
            <a:endParaRPr lang="en-US" altLang="zh-CN" b="1" dirty="0">
              <a:solidFill>
                <a:schemeClr val="accent2"/>
              </a:solidFill>
            </a:endParaRPr>
          </a:p>
          <a:p>
            <a:r>
              <a:rPr lang="zh-CN" altLang="zh-CN" b="1" dirty="0"/>
              <a:t>检测目标：</a:t>
            </a:r>
            <a:r>
              <a:rPr lang="zh-CN" altLang="zh-CN" dirty="0"/>
              <a:t>柜体内部的线排、接头、电容圈等易发热的电气</a:t>
            </a:r>
            <a:r>
              <a:rPr lang="zh-CN" altLang="zh-CN" dirty="0" smtClean="0"/>
              <a:t>部件</a:t>
            </a:r>
            <a:endParaRPr lang="en-US" altLang="zh-CN" dirty="0" smtClean="0"/>
          </a:p>
          <a:p>
            <a:endParaRPr lang="zh-CN" altLang="zh-CN" dirty="0"/>
          </a:p>
          <a:p>
            <a:r>
              <a:rPr lang="zh-CN" altLang="zh-CN" b="1" dirty="0"/>
              <a:t>需求痛点：</a:t>
            </a:r>
            <a:r>
              <a:rPr lang="zh-CN" altLang="zh-CN" dirty="0"/>
              <a:t>实时监测柜体内线排接头处温度状态，预防电气事故</a:t>
            </a:r>
            <a:r>
              <a:rPr lang="zh-CN" altLang="zh-CN" dirty="0" smtClean="0"/>
              <a:t>，目前</a:t>
            </a:r>
            <a:r>
              <a:rPr lang="zh-CN" altLang="zh-CN" dirty="0"/>
              <a:t>缺乏一种安全直观可与平台联动的可视化测温监测手段</a:t>
            </a:r>
          </a:p>
          <a:p>
            <a:endParaRPr lang="zh-CN" altLang="en-US" b="1" dirty="0">
              <a:solidFill>
                <a:schemeClr val="accent2"/>
              </a:solidFill>
            </a:endParaRPr>
          </a:p>
        </p:txBody>
      </p:sp>
      <p:sp>
        <p:nvSpPr>
          <p:cNvPr id="10" name="矩形 9"/>
          <p:cNvSpPr/>
          <p:nvPr/>
        </p:nvSpPr>
        <p:spPr>
          <a:xfrm>
            <a:off x="7437241" y="3787983"/>
            <a:ext cx="4316144" cy="2031325"/>
          </a:xfrm>
          <a:prstGeom prst="rect">
            <a:avLst/>
          </a:prstGeom>
        </p:spPr>
        <p:txBody>
          <a:bodyPr wrap="square">
            <a:spAutoFit/>
          </a:bodyPr>
          <a:lstStyle/>
          <a:p>
            <a:pPr>
              <a:lnSpc>
                <a:spcPct val="150000"/>
              </a:lnSpc>
              <a:defRPr/>
            </a:pPr>
            <a:r>
              <a:rPr lang="en-US" altLang="zh-CN" b="1" dirty="0"/>
              <a:t>1</a:t>
            </a:r>
            <a:r>
              <a:rPr lang="zh-CN" altLang="en-US" b="1" dirty="0"/>
              <a:t>、</a:t>
            </a:r>
            <a:r>
              <a:rPr lang="en-US" altLang="zh-CN" b="1" dirty="0"/>
              <a:t>10kv</a:t>
            </a:r>
            <a:r>
              <a:rPr lang="zh-CN" altLang="en-US" b="1" dirty="0"/>
              <a:t>，</a:t>
            </a:r>
            <a:r>
              <a:rPr lang="en-US" altLang="zh-CN" b="1" dirty="0"/>
              <a:t>35kv</a:t>
            </a:r>
            <a:r>
              <a:rPr lang="zh-CN" altLang="en-US" b="1" dirty="0"/>
              <a:t>开关柜中三相触头；</a:t>
            </a:r>
            <a:endParaRPr lang="en-US" altLang="zh-CN" b="1" dirty="0"/>
          </a:p>
          <a:p>
            <a:pPr>
              <a:lnSpc>
                <a:spcPct val="150000"/>
              </a:lnSpc>
              <a:defRPr/>
            </a:pPr>
            <a:r>
              <a:rPr lang="en-US" altLang="zh-CN" b="1" dirty="0"/>
              <a:t>2</a:t>
            </a:r>
            <a:r>
              <a:rPr lang="zh-CN" altLang="en-US" b="1" dirty="0"/>
              <a:t>、电气柜，电缆出线室内电缆触头。</a:t>
            </a:r>
            <a:endParaRPr lang="en-US" altLang="zh-CN" b="1" dirty="0"/>
          </a:p>
          <a:p>
            <a:pPr>
              <a:lnSpc>
                <a:spcPct val="150000"/>
              </a:lnSpc>
              <a:defRPr/>
            </a:pPr>
            <a:r>
              <a:rPr lang="en-US" altLang="zh-CN" b="1" dirty="0"/>
              <a:t>3</a:t>
            </a:r>
            <a:r>
              <a:rPr lang="zh-CN" altLang="en-US" b="1" dirty="0"/>
              <a:t>、馈线柜电缆触头</a:t>
            </a:r>
            <a:endParaRPr lang="en-US" altLang="zh-CN" b="1" dirty="0"/>
          </a:p>
          <a:p>
            <a:pPr>
              <a:lnSpc>
                <a:spcPct val="150000"/>
              </a:lnSpc>
              <a:defRPr/>
            </a:pPr>
            <a:r>
              <a:rPr lang="en-US" altLang="zh-CN" b="1" dirty="0"/>
              <a:t>4</a:t>
            </a:r>
            <a:r>
              <a:rPr lang="zh-CN" altLang="en-US" b="1" dirty="0"/>
              <a:t>、变压室内电缆触头</a:t>
            </a:r>
            <a:endParaRPr lang="en-US" altLang="zh-CN" b="1" dirty="0"/>
          </a:p>
          <a:p>
            <a:endParaRPr lang="zh-CN" altLang="en-US" b="1" dirty="0">
              <a:solidFill>
                <a:schemeClr val="accent2"/>
              </a:solidFill>
            </a:endParaRPr>
          </a:p>
        </p:txBody>
      </p:sp>
      <p:pic>
        <p:nvPicPr>
          <p:cNvPr id="20" name="图片 19" descr="image0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273" y="1283133"/>
            <a:ext cx="3376622" cy="2213009"/>
          </a:xfrm>
          <a:prstGeom prst="rect">
            <a:avLst/>
          </a:prstGeom>
          <a:noFill/>
          <a:ln>
            <a:noFill/>
          </a:ln>
          <a:extLst/>
        </p:spPr>
      </p:pic>
      <p:pic>
        <p:nvPicPr>
          <p:cNvPr id="21" name="87070:6897569985846273547" descr="a33ff382f3b54a77277cc0635231f3a6"/>
          <p:cNvPicPr/>
          <p:nvPr/>
        </p:nvPicPr>
        <p:blipFill>
          <a:blip r:embed="rId4">
            <a:extLst>
              <a:ext uri="{28A0092B-C50C-407E-A947-70E740481C1C}">
                <a14:useLocalDpi xmlns:a14="http://schemas.microsoft.com/office/drawing/2010/main" val="0"/>
              </a:ext>
            </a:extLst>
          </a:blip>
          <a:srcRect/>
          <a:stretch>
            <a:fillRect/>
          </a:stretch>
        </p:blipFill>
        <p:spPr bwMode="auto">
          <a:xfrm>
            <a:off x="3920893" y="1283133"/>
            <a:ext cx="3260774" cy="2213009"/>
          </a:xfrm>
          <a:prstGeom prst="rect">
            <a:avLst/>
          </a:prstGeom>
          <a:noFill/>
          <a:ln>
            <a:noFill/>
          </a:ln>
          <a:extLst/>
        </p:spPr>
      </p:pic>
      <p:pic>
        <p:nvPicPr>
          <p:cNvPr id="22" name="图片 21"/>
          <p:cNvPicPr/>
          <p:nvPr/>
        </p:nvPicPr>
        <p:blipFill>
          <a:blip r:embed="rId5" cstate="print">
            <a:extLst>
              <a:ext uri="{28A0092B-C50C-407E-A947-70E740481C1C}">
                <a14:useLocalDpi xmlns:a14="http://schemas.microsoft.com/office/drawing/2010/main" val="0"/>
              </a:ext>
            </a:extLst>
          </a:blip>
          <a:stretch>
            <a:fillRect/>
          </a:stretch>
        </p:blipFill>
        <p:spPr>
          <a:xfrm>
            <a:off x="531057" y="3496142"/>
            <a:ext cx="3389837" cy="2107591"/>
          </a:xfrm>
          <a:prstGeom prst="rect">
            <a:avLst/>
          </a:prstGeom>
        </p:spPr>
      </p:pic>
      <p:pic>
        <p:nvPicPr>
          <p:cNvPr id="23" name="图片 22"/>
          <p:cNvPicPr/>
          <p:nvPr/>
        </p:nvPicPr>
        <p:blipFill>
          <a:blip r:embed="rId6" cstate="print">
            <a:extLst>
              <a:ext uri="{28A0092B-C50C-407E-A947-70E740481C1C}">
                <a14:useLocalDpi xmlns:a14="http://schemas.microsoft.com/office/drawing/2010/main" val="0"/>
              </a:ext>
            </a:extLst>
          </a:blip>
          <a:stretch>
            <a:fillRect/>
          </a:stretch>
        </p:blipFill>
        <p:spPr>
          <a:xfrm>
            <a:off x="3920894" y="3496142"/>
            <a:ext cx="3260773" cy="2107591"/>
          </a:xfrm>
          <a:prstGeom prst="rect">
            <a:avLst/>
          </a:prstGeom>
        </p:spPr>
      </p:pic>
    </p:spTree>
    <p:extLst>
      <p:ext uri="{BB962C8B-B14F-4D97-AF65-F5344CB8AC3E}">
        <p14:creationId xmlns:p14="http://schemas.microsoft.com/office/powerpoint/2010/main" val="3412503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卡片机应用场景</a:t>
            </a:r>
            <a:r>
              <a:rPr lang="en-US" altLang="zh-CN" dirty="0" smtClean="0"/>
              <a:t>-</a:t>
            </a:r>
            <a:r>
              <a:rPr lang="zh-CN" altLang="en-US" dirty="0" smtClean="0"/>
              <a:t>新能源电池储藏</a:t>
            </a:r>
            <a:endParaRPr lang="zh-CN" altLang="en-US" dirty="0"/>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07" y="3456878"/>
            <a:ext cx="3954352" cy="2170431"/>
          </a:xfrm>
          <a:prstGeom prst="rect">
            <a:avLst/>
          </a:prstGeom>
        </p:spPr>
      </p:pic>
      <p:pic>
        <p:nvPicPr>
          <p:cNvPr id="13" name="Picture 19" descr="image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559" y="1308851"/>
            <a:ext cx="2937934" cy="431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207" y="1308851"/>
            <a:ext cx="3954352" cy="2148027"/>
          </a:xfrm>
          <a:prstGeom prst="rect">
            <a:avLst/>
          </a:prstGeom>
        </p:spPr>
      </p:pic>
      <p:sp>
        <p:nvSpPr>
          <p:cNvPr id="17" name="文本框 1791"/>
          <p:cNvSpPr txBox="1">
            <a:spLocks noChangeArrowheads="1"/>
          </p:cNvSpPr>
          <p:nvPr/>
        </p:nvSpPr>
        <p:spPr bwMode="auto">
          <a:xfrm>
            <a:off x="7473145" y="2279452"/>
            <a:ext cx="4396497" cy="1894651"/>
          </a:xfrm>
          <a:prstGeom prst="rect">
            <a:avLst/>
          </a:prstGeom>
          <a:noFill/>
          <a:ln w="12700" cap="flat" cmpd="sng" algn="ctr">
            <a:solidFill>
              <a:schemeClr val="bg1"/>
            </a:solidFill>
            <a:prstDash val="sysDash"/>
          </a:ln>
          <a:effectLst/>
          <a:extLst/>
        </p:spPr>
        <p:txBody>
          <a:bodyPr rtlCol="0" anchor="ctr"/>
          <a:lstStyle>
            <a:defPPr>
              <a:defRPr lang="zh-CN"/>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srgbClr val="FFFFFF"/>
                </a:solidFill>
                <a:effectLst/>
                <a:uLnTx/>
                <a:uFillTx/>
                <a:latin typeface="Arial"/>
                <a:ea typeface="微软雅黑"/>
              </a:defRPr>
            </a:lvl1pPr>
          </a:lstStyle>
          <a:p>
            <a:pPr algn="l" defTabSz="914172">
              <a:lnSpc>
                <a:spcPct val="150000"/>
              </a:lnSpc>
              <a:defRPr/>
            </a:pPr>
            <a:r>
              <a:rPr lang="zh-CN" altLang="en-US" sz="2000" b="1" dirty="0" smtClean="0">
                <a:solidFill>
                  <a:schemeClr val="accent2"/>
                </a:solidFill>
              </a:rPr>
              <a:t>新能源电池：</a:t>
            </a:r>
            <a:endParaRPr lang="en-US" altLang="zh-CN" sz="1999" b="1" dirty="0" smtClean="0">
              <a:solidFill>
                <a:schemeClr val="tx1"/>
              </a:solidFill>
              <a:latin typeface="微软雅黑" panose="020B0503020204020204" pitchFamily="34" charset="-122"/>
              <a:ea typeface="微软雅黑" panose="020B0503020204020204" pitchFamily="34" charset="-122"/>
            </a:endParaRPr>
          </a:p>
          <a:p>
            <a:pPr algn="l" defTabSz="914172">
              <a:lnSpc>
                <a:spcPct val="150000"/>
              </a:lnSpc>
              <a:defRPr/>
            </a:pPr>
            <a:r>
              <a:rPr lang="en-US" altLang="zh-CN" sz="1999" b="1" dirty="0" smtClean="0">
                <a:solidFill>
                  <a:schemeClr val="tx1"/>
                </a:solidFill>
                <a:latin typeface="微软雅黑" panose="020B0503020204020204" pitchFamily="34" charset="-122"/>
                <a:ea typeface="微软雅黑" panose="020B0503020204020204" pitchFamily="34" charset="-122"/>
              </a:rPr>
              <a:t>1</a:t>
            </a:r>
            <a:r>
              <a:rPr lang="zh-CN" altLang="en-US" sz="1999" b="1" dirty="0">
                <a:solidFill>
                  <a:schemeClr val="tx1"/>
                </a:solidFill>
                <a:latin typeface="微软雅黑" panose="020B0503020204020204" pitchFamily="34" charset="-122"/>
                <a:ea typeface="微软雅黑" panose="020B0503020204020204" pitchFamily="34" charset="-122"/>
              </a:rPr>
              <a:t>、新能源电池储藏仓库测温防火。</a:t>
            </a:r>
            <a:endParaRPr lang="en-US" altLang="zh-CN" sz="1999" b="1" dirty="0">
              <a:solidFill>
                <a:schemeClr val="tx1"/>
              </a:solidFill>
              <a:latin typeface="微软雅黑" panose="020B0503020204020204" pitchFamily="34" charset="-122"/>
              <a:ea typeface="微软雅黑" panose="020B0503020204020204" pitchFamily="34" charset="-122"/>
            </a:endParaRPr>
          </a:p>
          <a:p>
            <a:pPr algn="l" defTabSz="914172">
              <a:lnSpc>
                <a:spcPct val="150000"/>
              </a:lnSpc>
              <a:defRPr/>
            </a:pPr>
            <a:r>
              <a:rPr lang="en-US" altLang="zh-CN" sz="1999" b="1" dirty="0">
                <a:solidFill>
                  <a:schemeClr val="tx1"/>
                </a:solidFill>
                <a:latin typeface="微软雅黑" panose="020B0503020204020204" pitchFamily="34" charset="-122"/>
                <a:ea typeface="微软雅黑" panose="020B0503020204020204" pitchFamily="34" charset="-122"/>
              </a:rPr>
              <a:t>2</a:t>
            </a:r>
            <a:r>
              <a:rPr lang="zh-CN" altLang="en-US" sz="1999" b="1" dirty="0">
                <a:solidFill>
                  <a:schemeClr val="tx1"/>
                </a:solidFill>
                <a:latin typeface="微软雅黑" panose="020B0503020204020204" pitchFamily="34" charset="-122"/>
                <a:ea typeface="微软雅黑" panose="020B0503020204020204" pitchFamily="34" charset="-122"/>
              </a:rPr>
              <a:t>、室外充电桩测温防火。</a:t>
            </a:r>
            <a:endParaRPr lang="en-US" altLang="zh-CN" sz="1999" b="1" dirty="0">
              <a:solidFill>
                <a:schemeClr val="tx1"/>
              </a:solidFill>
              <a:latin typeface="微软雅黑" panose="020B0503020204020204" pitchFamily="34" charset="-122"/>
              <a:ea typeface="微软雅黑" panose="020B0503020204020204" pitchFamily="34" charset="-122"/>
            </a:endParaRPr>
          </a:p>
          <a:p>
            <a:pPr algn="l" defTabSz="914172">
              <a:lnSpc>
                <a:spcPct val="150000"/>
              </a:lnSpc>
              <a:defRPr/>
            </a:pPr>
            <a:r>
              <a:rPr lang="en-US" altLang="zh-CN" sz="1999" b="1" dirty="0">
                <a:solidFill>
                  <a:schemeClr val="tx1"/>
                </a:solidFill>
                <a:latin typeface="微软雅黑" panose="020B0503020204020204" pitchFamily="34" charset="-122"/>
                <a:ea typeface="微软雅黑" panose="020B0503020204020204" pitchFamily="34" charset="-122"/>
              </a:rPr>
              <a:t>3</a:t>
            </a:r>
            <a:r>
              <a:rPr lang="zh-CN" altLang="en-US" sz="1999" b="1" dirty="0">
                <a:solidFill>
                  <a:schemeClr val="tx1"/>
                </a:solidFill>
                <a:latin typeface="微软雅黑" panose="020B0503020204020204" pitchFamily="34" charset="-122"/>
                <a:ea typeface="微软雅黑" panose="020B0503020204020204" pitchFamily="34" charset="-122"/>
              </a:rPr>
              <a:t>、充电桩柜内电气接头，刀片。</a:t>
            </a:r>
            <a:endParaRPr lang="en-US" altLang="zh-CN" sz="1999" b="1" dirty="0">
              <a:solidFill>
                <a:schemeClr val="tx1"/>
              </a:solidFill>
              <a:latin typeface="微软雅黑" panose="020B0503020204020204" pitchFamily="34" charset="-122"/>
              <a:ea typeface="微软雅黑" panose="020B0503020204020204" pitchFamily="34" charset="-122"/>
            </a:endParaRPr>
          </a:p>
          <a:p>
            <a:pPr algn="l" defTabSz="914172">
              <a:lnSpc>
                <a:spcPct val="150000"/>
              </a:lnSpc>
              <a:defRPr/>
            </a:pPr>
            <a:r>
              <a:rPr lang="en-US" altLang="zh-CN" sz="1999" b="1" dirty="0">
                <a:solidFill>
                  <a:schemeClr val="tx1"/>
                </a:solidFill>
                <a:latin typeface="微软雅黑" panose="020B0503020204020204" pitchFamily="34" charset="-122"/>
                <a:ea typeface="微软雅黑" panose="020B0503020204020204" pitchFamily="34" charset="-122"/>
              </a:rPr>
              <a:t>4</a:t>
            </a:r>
            <a:r>
              <a:rPr lang="zh-CN" altLang="en-US" sz="1999" b="1" dirty="0">
                <a:solidFill>
                  <a:schemeClr val="tx1"/>
                </a:solidFill>
                <a:latin typeface="微软雅黑" panose="020B0503020204020204" pitchFamily="34" charset="-122"/>
                <a:ea typeface="微软雅黑" panose="020B0503020204020204" pitchFamily="34" charset="-122"/>
              </a:rPr>
              <a:t>、充电桩配套</a:t>
            </a:r>
            <a:r>
              <a:rPr lang="en-US" altLang="zh-CN" sz="1999" b="1" dirty="0">
                <a:solidFill>
                  <a:schemeClr val="tx1"/>
                </a:solidFill>
                <a:latin typeface="微软雅黑" panose="020B0503020204020204" pitchFamily="34" charset="-122"/>
                <a:ea typeface="微软雅黑" panose="020B0503020204020204" pitchFamily="34" charset="-122"/>
              </a:rPr>
              <a:t>10KV</a:t>
            </a:r>
            <a:r>
              <a:rPr lang="zh-CN" altLang="en-US" sz="1999" b="1" dirty="0">
                <a:solidFill>
                  <a:schemeClr val="tx1"/>
                </a:solidFill>
                <a:latin typeface="微软雅黑" panose="020B0503020204020204" pitchFamily="34" charset="-122"/>
                <a:ea typeface="微软雅黑" panose="020B0503020204020204" pitchFamily="34" charset="-122"/>
              </a:rPr>
              <a:t>配电房，配变变压器。</a:t>
            </a:r>
            <a:endParaRPr lang="en-US" altLang="zh-CN" sz="1999"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305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卡片机应用场景</a:t>
            </a:r>
            <a:r>
              <a:rPr lang="en-US" altLang="zh-CN" dirty="0" smtClean="0"/>
              <a:t>-</a:t>
            </a:r>
            <a:r>
              <a:rPr lang="zh-CN" altLang="en-US" dirty="0" smtClean="0"/>
              <a:t>其他</a:t>
            </a:r>
            <a:endParaRPr lang="zh-CN" altLang="en-US" dirty="0"/>
          </a:p>
        </p:txBody>
      </p:sp>
      <p:sp>
        <p:nvSpPr>
          <p:cNvPr id="9" name="矩形 8"/>
          <p:cNvSpPr/>
          <p:nvPr/>
        </p:nvSpPr>
        <p:spPr>
          <a:xfrm>
            <a:off x="5703934" y="955729"/>
            <a:ext cx="4085662" cy="1569660"/>
          </a:xfrm>
          <a:prstGeom prst="rect">
            <a:avLst/>
          </a:prstGeom>
        </p:spPr>
        <p:txBody>
          <a:bodyPr wrap="square">
            <a:spAutoFit/>
          </a:bodyPr>
          <a:lstStyle/>
          <a:p>
            <a:r>
              <a:rPr lang="zh-CN" altLang="en-US" sz="2400" b="1" dirty="0">
                <a:solidFill>
                  <a:schemeClr val="accent2"/>
                </a:solidFill>
              </a:rPr>
              <a:t>前</a:t>
            </a:r>
            <a:r>
              <a:rPr lang="zh-CN" altLang="en-US" sz="2400" b="1" dirty="0" smtClean="0">
                <a:solidFill>
                  <a:schemeClr val="accent2"/>
                </a:solidFill>
              </a:rPr>
              <a:t>装导入</a:t>
            </a:r>
            <a:endParaRPr lang="en-US" altLang="zh-CN" sz="2400" b="1" dirty="0" smtClean="0">
              <a:solidFill>
                <a:schemeClr val="accent2"/>
              </a:solidFill>
            </a:endParaRPr>
          </a:p>
          <a:p>
            <a:endParaRPr lang="en-US" altLang="zh-CN" b="1" dirty="0">
              <a:solidFill>
                <a:schemeClr val="accent2"/>
              </a:solidFill>
            </a:endParaRPr>
          </a:p>
          <a:p>
            <a:r>
              <a:rPr lang="zh-CN" altLang="en-US" b="1" dirty="0"/>
              <a:t>导入</a:t>
            </a:r>
            <a:r>
              <a:rPr lang="zh-CN" altLang="en-US" b="1" dirty="0" smtClean="0"/>
              <a:t>目标</a:t>
            </a:r>
            <a:r>
              <a:rPr lang="zh-CN" altLang="zh-CN" b="1" dirty="0" smtClean="0"/>
              <a:t>：</a:t>
            </a:r>
            <a:r>
              <a:rPr lang="zh-CN" altLang="en-US" dirty="0" smtClean="0"/>
              <a:t>与相关电力行业客户，如开关柜，配电柜厂商合作，前装导入产品。</a:t>
            </a:r>
            <a:endParaRPr lang="zh-CN" altLang="zh-CN" dirty="0"/>
          </a:p>
          <a:p>
            <a:endParaRPr lang="zh-CN" altLang="en-US" b="1" dirty="0">
              <a:solidFill>
                <a:schemeClr val="accent2"/>
              </a:solidFill>
            </a:endParaRPr>
          </a:p>
        </p:txBody>
      </p:sp>
      <p:sp>
        <p:nvSpPr>
          <p:cNvPr id="6" name="矩形 5"/>
          <p:cNvSpPr/>
          <p:nvPr/>
        </p:nvSpPr>
        <p:spPr>
          <a:xfrm>
            <a:off x="899892" y="955729"/>
            <a:ext cx="3875454" cy="2400657"/>
          </a:xfrm>
          <a:prstGeom prst="rect">
            <a:avLst/>
          </a:prstGeom>
        </p:spPr>
        <p:txBody>
          <a:bodyPr wrap="square">
            <a:spAutoFit/>
          </a:bodyPr>
          <a:lstStyle/>
          <a:p>
            <a:r>
              <a:rPr lang="zh-CN" altLang="en-US" sz="2400" b="1" dirty="0">
                <a:solidFill>
                  <a:schemeClr val="accent2"/>
                </a:solidFill>
              </a:rPr>
              <a:t>生产过程控制</a:t>
            </a:r>
            <a:endParaRPr lang="en-US" altLang="zh-CN" sz="2400" b="1" dirty="0" smtClean="0">
              <a:solidFill>
                <a:schemeClr val="accent2"/>
              </a:solidFill>
            </a:endParaRPr>
          </a:p>
          <a:p>
            <a:endParaRPr lang="en-US" altLang="zh-CN" b="1" dirty="0">
              <a:solidFill>
                <a:schemeClr val="accent2"/>
              </a:solidFill>
            </a:endParaRPr>
          </a:p>
          <a:p>
            <a:r>
              <a:rPr lang="zh-CN" altLang="en-US" b="1" dirty="0" smtClean="0"/>
              <a:t>检测目标</a:t>
            </a:r>
            <a:r>
              <a:rPr lang="zh-CN" altLang="zh-CN" b="1" dirty="0" smtClean="0"/>
              <a:t>：</a:t>
            </a:r>
            <a:r>
              <a:rPr lang="zh-CN" altLang="en-US" dirty="0" smtClean="0"/>
              <a:t>半导体、汽车电子、电器制造领域温升检测、缺陷定位</a:t>
            </a:r>
            <a:endParaRPr lang="en-US" altLang="zh-CN" dirty="0" smtClean="0"/>
          </a:p>
          <a:p>
            <a:endParaRPr lang="zh-CN" altLang="zh-CN" dirty="0"/>
          </a:p>
          <a:p>
            <a:endParaRPr lang="en-US" altLang="zh-CN" b="1" dirty="0" smtClean="0"/>
          </a:p>
          <a:p>
            <a:r>
              <a:rPr lang="zh-CN" altLang="zh-CN" b="1" dirty="0" smtClean="0"/>
              <a:t>需求</a:t>
            </a:r>
            <a:r>
              <a:rPr lang="zh-CN" altLang="zh-CN" b="1" dirty="0"/>
              <a:t>痛点</a:t>
            </a:r>
            <a:r>
              <a:rPr lang="zh-CN" altLang="zh-CN" b="1" dirty="0" smtClean="0"/>
              <a:t>：</a:t>
            </a:r>
            <a:r>
              <a:rPr lang="zh-CN" altLang="en-US" dirty="0" smtClean="0"/>
              <a:t>缺乏实时有效、安全非接触式的温度检测手段</a:t>
            </a:r>
            <a:endParaRPr lang="zh-CN" altLang="en-US" dirty="0">
              <a:solidFill>
                <a:schemeClr val="accent2"/>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892" y="4126643"/>
            <a:ext cx="3780861" cy="2460152"/>
          </a:xfrm>
          <a:prstGeom prst="rect">
            <a:avLst/>
          </a:prstGeom>
        </p:spPr>
      </p:pic>
      <p:pic>
        <p:nvPicPr>
          <p:cNvPr id="8" name="图片 7" descr="image043"/>
          <p:cNvPicPr/>
          <p:nvPr/>
        </p:nvPicPr>
        <p:blipFill>
          <a:blip r:embed="rId4">
            <a:extLst>
              <a:ext uri="{28A0092B-C50C-407E-A947-70E740481C1C}">
                <a14:useLocalDpi xmlns:a14="http://schemas.microsoft.com/office/drawing/2010/main" val="0"/>
              </a:ext>
            </a:extLst>
          </a:blip>
          <a:srcRect/>
          <a:stretch>
            <a:fillRect/>
          </a:stretch>
        </p:blipFill>
        <p:spPr bwMode="auto">
          <a:xfrm>
            <a:off x="5703934" y="4072452"/>
            <a:ext cx="3027215" cy="2512284"/>
          </a:xfrm>
          <a:prstGeom prst="rect">
            <a:avLst/>
          </a:prstGeom>
          <a:noFill/>
          <a:ln>
            <a:noFill/>
          </a:ln>
          <a:extLst/>
        </p:spPr>
      </p:pic>
      <p:pic>
        <p:nvPicPr>
          <p:cNvPr id="10" name="图片 9" descr="image045"/>
          <p:cNvPicPr/>
          <p:nvPr/>
        </p:nvPicPr>
        <p:blipFill>
          <a:blip r:embed="rId5">
            <a:extLst>
              <a:ext uri="{28A0092B-C50C-407E-A947-70E740481C1C}">
                <a14:useLocalDpi xmlns:a14="http://schemas.microsoft.com/office/drawing/2010/main" val="0"/>
              </a:ext>
            </a:extLst>
          </a:blip>
          <a:srcRect/>
          <a:stretch>
            <a:fillRect/>
          </a:stretch>
        </p:blipFill>
        <p:spPr bwMode="auto">
          <a:xfrm>
            <a:off x="8731149" y="4072452"/>
            <a:ext cx="3028082" cy="2514343"/>
          </a:xfrm>
          <a:prstGeom prst="rect">
            <a:avLst/>
          </a:prstGeom>
          <a:noFill/>
          <a:ln>
            <a:noFill/>
          </a:ln>
          <a:extLst/>
        </p:spPr>
      </p:pic>
    </p:spTree>
    <p:extLst>
      <p:ext uri="{BB962C8B-B14F-4D97-AF65-F5344CB8AC3E}">
        <p14:creationId xmlns:p14="http://schemas.microsoft.com/office/powerpoint/2010/main" val="63864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卡片机</a:t>
            </a:r>
            <a:r>
              <a:rPr lang="en-US" altLang="zh-CN" dirty="0" smtClean="0"/>
              <a:t>-</a:t>
            </a:r>
            <a:r>
              <a:rPr lang="zh-CN" altLang="en-US" dirty="0" smtClean="0"/>
              <a:t>安装方式</a:t>
            </a:r>
            <a:endParaRPr lang="zh-CN" altLang="en-US" dirty="0"/>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7044" t="19488" r="36024" b="12472"/>
          <a:stretch/>
        </p:blipFill>
        <p:spPr>
          <a:xfrm>
            <a:off x="899892" y="2064378"/>
            <a:ext cx="1484816" cy="2429699"/>
          </a:xfrm>
          <a:prstGeom prst="rect">
            <a:avLst/>
          </a:prstGeom>
        </p:spPr>
      </p:pic>
      <p:cxnSp>
        <p:nvCxnSpPr>
          <p:cNvPr id="7" name="直接连接符 6"/>
          <p:cNvCxnSpPr/>
          <p:nvPr/>
        </p:nvCxnSpPr>
        <p:spPr>
          <a:xfrm flipV="1">
            <a:off x="1528609" y="1131019"/>
            <a:ext cx="0" cy="120020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642300" y="1131019"/>
            <a:ext cx="0" cy="120020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194765" y="841713"/>
            <a:ext cx="845103" cy="369332"/>
          </a:xfrm>
          <a:prstGeom prst="rect">
            <a:avLst/>
          </a:prstGeom>
          <a:noFill/>
        </p:spPr>
        <p:txBody>
          <a:bodyPr wrap="none" rtlCol="0">
            <a:spAutoFit/>
          </a:bodyPr>
          <a:lstStyle/>
          <a:p>
            <a:r>
              <a:rPr lang="en-US" altLang="zh-CN" dirty="0" smtClean="0"/>
              <a:t>6.0mm</a:t>
            </a:r>
            <a:endParaRPr lang="zh-CN" altLang="en-US" dirty="0"/>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44701" t="29327" r="29999" b="21534"/>
          <a:stretch/>
        </p:blipFill>
        <p:spPr>
          <a:xfrm>
            <a:off x="3200118" y="1972942"/>
            <a:ext cx="2003980" cy="2521135"/>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32112" t="16145" r="26266" b="12786"/>
          <a:stretch/>
        </p:blipFill>
        <p:spPr>
          <a:xfrm>
            <a:off x="5668872" y="2147555"/>
            <a:ext cx="2186085" cy="2417729"/>
          </a:xfrm>
          <a:prstGeom prst="rect">
            <a:avLst/>
          </a:prstGeom>
        </p:spPr>
      </p:pic>
      <p:cxnSp>
        <p:nvCxnSpPr>
          <p:cNvPr id="14" name="直接连接符 13"/>
          <p:cNvCxnSpPr/>
          <p:nvPr/>
        </p:nvCxnSpPr>
        <p:spPr>
          <a:xfrm flipV="1">
            <a:off x="4212427" y="1076971"/>
            <a:ext cx="0" cy="12961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4985232" y="927673"/>
            <a:ext cx="12845" cy="21521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186518" y="740819"/>
            <a:ext cx="962123" cy="369332"/>
          </a:xfrm>
          <a:prstGeom prst="rect">
            <a:avLst/>
          </a:prstGeom>
          <a:noFill/>
        </p:spPr>
        <p:txBody>
          <a:bodyPr wrap="none" rtlCol="0">
            <a:spAutoFit/>
          </a:bodyPr>
          <a:lstStyle/>
          <a:p>
            <a:r>
              <a:rPr lang="en-US" altLang="zh-CN" dirty="0" smtClean="0"/>
              <a:t>41.5mm</a:t>
            </a:r>
            <a:endParaRPr lang="zh-CN" altLang="en-US" dirty="0"/>
          </a:p>
        </p:txBody>
      </p:sp>
      <p:cxnSp>
        <p:nvCxnSpPr>
          <p:cNvPr id="22" name="直接连接符 21"/>
          <p:cNvCxnSpPr/>
          <p:nvPr/>
        </p:nvCxnSpPr>
        <p:spPr>
          <a:xfrm flipV="1">
            <a:off x="6486104" y="977884"/>
            <a:ext cx="0" cy="12961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7371587" y="962847"/>
            <a:ext cx="1905" cy="28205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452693" y="761687"/>
            <a:ext cx="962123" cy="369332"/>
          </a:xfrm>
          <a:prstGeom prst="rect">
            <a:avLst/>
          </a:prstGeom>
          <a:noFill/>
        </p:spPr>
        <p:txBody>
          <a:bodyPr wrap="none" rtlCol="0">
            <a:spAutoFit/>
          </a:bodyPr>
          <a:lstStyle/>
          <a:p>
            <a:r>
              <a:rPr lang="en-US" altLang="zh-CN" dirty="0" smtClean="0"/>
              <a:t>56.0mm</a:t>
            </a:r>
            <a:endParaRPr lang="zh-CN" altLang="en-US" dirty="0"/>
          </a:p>
        </p:txBody>
      </p:sp>
      <p:sp>
        <p:nvSpPr>
          <p:cNvPr id="30" name="文本框 29"/>
          <p:cNvSpPr txBox="1"/>
          <p:nvPr/>
        </p:nvSpPr>
        <p:spPr>
          <a:xfrm>
            <a:off x="759920" y="4827116"/>
            <a:ext cx="2118936" cy="369332"/>
          </a:xfrm>
          <a:prstGeom prst="rect">
            <a:avLst/>
          </a:prstGeom>
          <a:solidFill>
            <a:srgbClr val="F2A069"/>
          </a:solidFill>
        </p:spPr>
        <p:txBody>
          <a:bodyPr wrap="square" rtlCol="0">
            <a:spAutoFit/>
          </a:bodyPr>
          <a:lstStyle/>
          <a:p>
            <a:pPr algn="ctr"/>
            <a:r>
              <a:rPr lang="zh-CN" altLang="en-US" b="1" dirty="0" smtClean="0"/>
              <a:t>磁铁、螺钉固定</a:t>
            </a:r>
            <a:endParaRPr lang="zh-CN" altLang="en-US" b="1" dirty="0"/>
          </a:p>
        </p:txBody>
      </p:sp>
      <p:sp>
        <p:nvSpPr>
          <p:cNvPr id="31" name="文本框 30"/>
          <p:cNvSpPr txBox="1"/>
          <p:nvPr/>
        </p:nvSpPr>
        <p:spPr>
          <a:xfrm>
            <a:off x="3316866" y="4842283"/>
            <a:ext cx="1968623" cy="369332"/>
          </a:xfrm>
          <a:prstGeom prst="rect">
            <a:avLst/>
          </a:prstGeom>
          <a:solidFill>
            <a:srgbClr val="F2A069"/>
          </a:solidFill>
        </p:spPr>
        <p:txBody>
          <a:bodyPr wrap="square" rtlCol="0">
            <a:spAutoFit/>
          </a:bodyPr>
          <a:lstStyle/>
          <a:p>
            <a:pPr algn="ctr"/>
            <a:r>
              <a:rPr lang="zh-CN" altLang="en-US" b="1" dirty="0" smtClean="0"/>
              <a:t>壁装式</a:t>
            </a:r>
            <a:endParaRPr lang="zh-CN" altLang="en-US" b="1" dirty="0"/>
          </a:p>
        </p:txBody>
      </p:sp>
      <p:sp>
        <p:nvSpPr>
          <p:cNvPr id="32" name="文本框 31"/>
          <p:cNvSpPr txBox="1"/>
          <p:nvPr/>
        </p:nvSpPr>
        <p:spPr>
          <a:xfrm>
            <a:off x="5777602" y="4827116"/>
            <a:ext cx="1968623" cy="369332"/>
          </a:xfrm>
          <a:prstGeom prst="rect">
            <a:avLst/>
          </a:prstGeom>
          <a:solidFill>
            <a:srgbClr val="F2A069"/>
          </a:solidFill>
        </p:spPr>
        <p:txBody>
          <a:bodyPr wrap="square" rtlCol="0">
            <a:spAutoFit/>
          </a:bodyPr>
          <a:lstStyle/>
          <a:p>
            <a:pPr algn="ctr"/>
            <a:r>
              <a:rPr lang="zh-CN" altLang="en-US" b="1" dirty="0" smtClean="0"/>
              <a:t>立式安装</a:t>
            </a:r>
            <a:endParaRPr lang="zh-CN" altLang="en-US" b="1" dirty="0"/>
          </a:p>
        </p:txBody>
      </p:sp>
      <p:pic>
        <p:nvPicPr>
          <p:cNvPr id="37" name="图片 36"/>
          <p:cNvPicPr/>
          <p:nvPr/>
        </p:nvPicPr>
        <p:blipFill>
          <a:blip r:embed="rId6">
            <a:extLst>
              <a:ext uri="{28A0092B-C50C-407E-A947-70E740481C1C}">
                <a14:useLocalDpi xmlns:a14="http://schemas.microsoft.com/office/drawing/2010/main" val="0"/>
              </a:ext>
            </a:extLst>
          </a:blip>
          <a:srcRect/>
          <a:stretch>
            <a:fillRect/>
          </a:stretch>
        </p:blipFill>
        <p:spPr bwMode="auto">
          <a:xfrm>
            <a:off x="8319731" y="2064378"/>
            <a:ext cx="2101850" cy="2162175"/>
          </a:xfrm>
          <a:prstGeom prst="rect">
            <a:avLst/>
          </a:prstGeom>
          <a:noFill/>
        </p:spPr>
      </p:pic>
      <p:sp>
        <p:nvSpPr>
          <p:cNvPr id="38" name="文本框 37"/>
          <p:cNvSpPr txBox="1"/>
          <p:nvPr/>
        </p:nvSpPr>
        <p:spPr>
          <a:xfrm>
            <a:off x="8539387" y="4827116"/>
            <a:ext cx="1968623" cy="369332"/>
          </a:xfrm>
          <a:prstGeom prst="rect">
            <a:avLst/>
          </a:prstGeom>
          <a:solidFill>
            <a:srgbClr val="F2A069"/>
          </a:solidFill>
        </p:spPr>
        <p:txBody>
          <a:bodyPr wrap="square" rtlCol="0">
            <a:spAutoFit/>
          </a:bodyPr>
          <a:lstStyle/>
          <a:p>
            <a:pPr algn="ctr"/>
            <a:r>
              <a:rPr lang="zh-CN" altLang="en-US" b="1" dirty="0"/>
              <a:t>万向节</a:t>
            </a:r>
          </a:p>
        </p:txBody>
      </p:sp>
      <p:cxnSp>
        <p:nvCxnSpPr>
          <p:cNvPr id="39" name="直接连接符 38"/>
          <p:cNvCxnSpPr/>
          <p:nvPr/>
        </p:nvCxnSpPr>
        <p:spPr>
          <a:xfrm>
            <a:off x="9604070" y="2076348"/>
            <a:ext cx="1635022" cy="5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9604070" y="4135606"/>
            <a:ext cx="1635022" cy="5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0349275" y="2864111"/>
            <a:ext cx="1146468" cy="369332"/>
          </a:xfrm>
          <a:prstGeom prst="rect">
            <a:avLst/>
          </a:prstGeom>
          <a:noFill/>
        </p:spPr>
        <p:txBody>
          <a:bodyPr wrap="none" rtlCol="0">
            <a:spAutoFit/>
          </a:bodyPr>
          <a:lstStyle/>
          <a:p>
            <a:r>
              <a:rPr lang="en-US" altLang="zh-CN" dirty="0" smtClean="0"/>
              <a:t>226.0mm</a:t>
            </a:r>
            <a:endParaRPr lang="zh-CN" altLang="en-US" dirty="0"/>
          </a:p>
        </p:txBody>
      </p:sp>
    </p:spTree>
    <p:extLst>
      <p:ext uri="{BB962C8B-B14F-4D97-AF65-F5344CB8AC3E}">
        <p14:creationId xmlns:p14="http://schemas.microsoft.com/office/powerpoint/2010/main" val="163812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市场机会点</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714117447"/>
              </p:ext>
            </p:extLst>
          </p:nvPr>
        </p:nvGraphicFramePr>
        <p:xfrm>
          <a:off x="704537" y="815735"/>
          <a:ext cx="10897851" cy="5516880"/>
        </p:xfrm>
        <a:graphic>
          <a:graphicData uri="http://schemas.openxmlformats.org/drawingml/2006/table">
            <a:tbl>
              <a:tblPr firstRow="1" bandRow="1"/>
              <a:tblGrid>
                <a:gridCol w="1504389">
                  <a:extLst>
                    <a:ext uri="{9D8B030D-6E8A-4147-A177-3AD203B41FA5}">
                      <a16:colId xmlns:a16="http://schemas.microsoft.com/office/drawing/2014/main" val="20000"/>
                    </a:ext>
                  </a:extLst>
                </a:gridCol>
                <a:gridCol w="5000957">
                  <a:extLst>
                    <a:ext uri="{9D8B030D-6E8A-4147-A177-3AD203B41FA5}">
                      <a16:colId xmlns:a16="http://schemas.microsoft.com/office/drawing/2014/main" val="20001"/>
                    </a:ext>
                  </a:extLst>
                </a:gridCol>
                <a:gridCol w="4392505">
                  <a:extLst>
                    <a:ext uri="{9D8B030D-6E8A-4147-A177-3AD203B41FA5}">
                      <a16:colId xmlns:a16="http://schemas.microsoft.com/office/drawing/2014/main" val="20002"/>
                    </a:ext>
                  </a:extLst>
                </a:gridCol>
              </a:tblGrid>
              <a:tr h="287890">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r>
                        <a:rPr lang="zh-CN" altLang="en-US" sz="1400" dirty="0" smtClean="0"/>
                        <a:t>机会点</a:t>
                      </a:r>
                      <a:endParaRPr lang="zh-CN" altLang="en-US" sz="1400" dirty="0"/>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r>
                        <a:rPr lang="zh-CN" altLang="en-US" sz="1400" dirty="0" smtClean="0"/>
                        <a:t>机会描述</a:t>
                      </a:r>
                      <a:endParaRPr lang="zh-CN" altLang="en-US" sz="1400" dirty="0"/>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b="1" kern="1200">
                          <a:solidFill>
                            <a:schemeClr val="lt1"/>
                          </a:solidFill>
                          <a:latin typeface="Calibri"/>
                          <a:ea typeface="微软雅黑"/>
                        </a:defRPr>
                      </a:lvl1pPr>
                      <a:lvl2pPr marL="457200" algn="l" defTabSz="914400" rtl="0" eaLnBrk="1" latinLnBrk="0" hangingPunct="1">
                        <a:defRPr sz="1800" b="1" kern="1200">
                          <a:solidFill>
                            <a:schemeClr val="lt1"/>
                          </a:solidFill>
                          <a:latin typeface="Calibri"/>
                          <a:ea typeface="微软雅黑"/>
                        </a:defRPr>
                      </a:lvl2pPr>
                      <a:lvl3pPr marL="914400" algn="l" defTabSz="914400" rtl="0" eaLnBrk="1" latinLnBrk="0" hangingPunct="1">
                        <a:defRPr sz="1800" b="1" kern="1200">
                          <a:solidFill>
                            <a:schemeClr val="lt1"/>
                          </a:solidFill>
                          <a:latin typeface="Calibri"/>
                          <a:ea typeface="微软雅黑"/>
                        </a:defRPr>
                      </a:lvl3pPr>
                      <a:lvl4pPr marL="1371600" algn="l" defTabSz="914400" rtl="0" eaLnBrk="1" latinLnBrk="0" hangingPunct="1">
                        <a:defRPr sz="1800" b="1" kern="1200">
                          <a:solidFill>
                            <a:schemeClr val="lt1"/>
                          </a:solidFill>
                          <a:latin typeface="Calibri"/>
                          <a:ea typeface="微软雅黑"/>
                        </a:defRPr>
                      </a:lvl4pPr>
                      <a:lvl5pPr marL="1828800" algn="l" defTabSz="914400" rtl="0" eaLnBrk="1" latinLnBrk="0" hangingPunct="1">
                        <a:defRPr sz="1800" b="1" kern="1200">
                          <a:solidFill>
                            <a:schemeClr val="lt1"/>
                          </a:solidFill>
                          <a:latin typeface="Calibri"/>
                          <a:ea typeface="微软雅黑"/>
                        </a:defRPr>
                      </a:lvl5pPr>
                      <a:lvl6pPr marL="2286000" algn="l" defTabSz="914400" rtl="0" eaLnBrk="1" latinLnBrk="0" hangingPunct="1">
                        <a:defRPr sz="1800" b="1" kern="1200">
                          <a:solidFill>
                            <a:schemeClr val="lt1"/>
                          </a:solidFill>
                          <a:latin typeface="Calibri"/>
                          <a:ea typeface="微软雅黑"/>
                        </a:defRPr>
                      </a:lvl6pPr>
                      <a:lvl7pPr marL="2743200" algn="l" defTabSz="914400" rtl="0" eaLnBrk="1" latinLnBrk="0" hangingPunct="1">
                        <a:defRPr sz="1800" b="1" kern="1200">
                          <a:solidFill>
                            <a:schemeClr val="lt1"/>
                          </a:solidFill>
                          <a:latin typeface="Calibri"/>
                          <a:ea typeface="微软雅黑"/>
                        </a:defRPr>
                      </a:lvl7pPr>
                      <a:lvl8pPr marL="3200400" algn="l" defTabSz="914400" rtl="0" eaLnBrk="1" latinLnBrk="0" hangingPunct="1">
                        <a:defRPr sz="1800" b="1" kern="1200">
                          <a:solidFill>
                            <a:schemeClr val="lt1"/>
                          </a:solidFill>
                          <a:latin typeface="Calibri"/>
                          <a:ea typeface="微软雅黑"/>
                        </a:defRPr>
                      </a:lvl8pPr>
                      <a:lvl9pPr marL="3657600" algn="l" defTabSz="914400" rtl="0" eaLnBrk="1" latinLnBrk="0" hangingPunct="1">
                        <a:defRPr sz="1800" b="1" kern="1200">
                          <a:solidFill>
                            <a:schemeClr val="lt1"/>
                          </a:solidFill>
                          <a:latin typeface="Calibri"/>
                          <a:ea typeface="微软雅黑"/>
                        </a:defRPr>
                      </a:lvl9pPr>
                    </a:lstStyle>
                    <a:p>
                      <a:r>
                        <a:rPr lang="zh-CN" altLang="en-US" sz="1400" dirty="0" smtClean="0"/>
                        <a:t>实际应用</a:t>
                      </a:r>
                      <a:endParaRPr lang="zh-CN" altLang="en-US" sz="1400" dirty="0"/>
                    </a:p>
                  </a:txBody>
                  <a:tcPr anchor="ctr" anchorCtr="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466268">
                <a:tc rowSpan="2">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r>
                        <a:rPr lang="zh-CN" altLang="en-US" sz="1400" dirty="0" smtClean="0"/>
                        <a:t>卡片机（测温）</a:t>
                      </a:r>
                      <a:endParaRPr lang="zh-CN" altLang="en-US" sz="1400" dirty="0"/>
                    </a:p>
                  </a:txBody>
                  <a:tcPr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marL="285750" indent="-285750">
                        <a:buFont typeface="Wingdings" panose="05000000000000000000" pitchFamily="2" charset="2"/>
                        <a:buChar char="n"/>
                      </a:pPr>
                      <a:r>
                        <a:rPr lang="zh-CN" altLang="en-US" sz="1400" dirty="0" smtClean="0">
                          <a:solidFill>
                            <a:schemeClr val="tx1"/>
                          </a:solidFill>
                        </a:rPr>
                        <a:t>十三五期间，国内</a:t>
                      </a:r>
                      <a:r>
                        <a:rPr lang="en-US" altLang="zh-CN" sz="1400" dirty="0" smtClean="0">
                          <a:solidFill>
                            <a:schemeClr val="tx1"/>
                          </a:solidFill>
                        </a:rPr>
                        <a:t>297</a:t>
                      </a:r>
                      <a:r>
                        <a:rPr lang="zh-CN" altLang="en-US" sz="1400" dirty="0" smtClean="0">
                          <a:solidFill>
                            <a:schemeClr val="tx1"/>
                          </a:solidFill>
                        </a:rPr>
                        <a:t>个地级以上城市</a:t>
                      </a:r>
                      <a:r>
                        <a:rPr lang="en-US" altLang="zh-CN" sz="1400" dirty="0" smtClean="0">
                          <a:solidFill>
                            <a:schemeClr val="tx1"/>
                          </a:solidFill>
                        </a:rPr>
                        <a:t>10kv</a:t>
                      </a:r>
                      <a:r>
                        <a:rPr lang="zh-CN" altLang="en-US" sz="1400" dirty="0" smtClean="0">
                          <a:solidFill>
                            <a:schemeClr val="tx1"/>
                          </a:solidFill>
                        </a:rPr>
                        <a:t>及以下配电站将达</a:t>
                      </a:r>
                      <a:r>
                        <a:rPr lang="en-US" altLang="zh-CN" sz="1400" dirty="0" smtClean="0">
                          <a:solidFill>
                            <a:schemeClr val="tx1"/>
                          </a:solidFill>
                        </a:rPr>
                        <a:t>30W</a:t>
                      </a:r>
                      <a:r>
                        <a:rPr lang="zh-CN" altLang="en-US" sz="1400" dirty="0" smtClean="0">
                          <a:solidFill>
                            <a:schemeClr val="tx1"/>
                          </a:solidFill>
                        </a:rPr>
                        <a:t>座，根据国家能源局</a:t>
                      </a:r>
                      <a:r>
                        <a:rPr lang="en-US" altLang="zh-CN" sz="1400" dirty="0" smtClean="0">
                          <a:solidFill>
                            <a:schemeClr val="tx1"/>
                          </a:solidFill>
                        </a:rPr>
                        <a:t>《</a:t>
                      </a:r>
                      <a:r>
                        <a:rPr lang="zh-CN" altLang="en-US" sz="1400" dirty="0" smtClean="0">
                          <a:solidFill>
                            <a:schemeClr val="tx1"/>
                          </a:solidFill>
                        </a:rPr>
                        <a:t>配电网建设改造行动计划（</a:t>
                      </a:r>
                      <a:r>
                        <a:rPr lang="en-US" altLang="zh-CN" sz="1400" dirty="0" smtClean="0">
                          <a:solidFill>
                            <a:schemeClr val="tx1"/>
                          </a:solidFill>
                        </a:rPr>
                        <a:t>2015-2020</a:t>
                      </a:r>
                      <a:r>
                        <a:rPr lang="zh-CN" altLang="en-US" sz="1400" dirty="0" smtClean="0">
                          <a:solidFill>
                            <a:schemeClr val="tx1"/>
                          </a:solidFill>
                        </a:rPr>
                        <a:t>）</a:t>
                      </a:r>
                      <a:r>
                        <a:rPr lang="en-US" altLang="zh-CN" sz="1400" dirty="0" smtClean="0">
                          <a:solidFill>
                            <a:schemeClr val="tx1"/>
                          </a:solidFill>
                        </a:rPr>
                        <a:t>》</a:t>
                      </a:r>
                      <a:r>
                        <a:rPr lang="zh-CN" altLang="en-US" sz="1400" dirty="0" smtClean="0">
                          <a:solidFill>
                            <a:schemeClr val="tx1"/>
                          </a:solidFill>
                        </a:rPr>
                        <a:t>，至</a:t>
                      </a:r>
                      <a:r>
                        <a:rPr lang="en-US" altLang="zh-CN" sz="1400" dirty="0" smtClean="0">
                          <a:solidFill>
                            <a:schemeClr val="tx1"/>
                          </a:solidFill>
                        </a:rPr>
                        <a:t>2020</a:t>
                      </a:r>
                      <a:r>
                        <a:rPr lang="zh-CN" altLang="en-US" sz="1400" dirty="0" smtClean="0">
                          <a:solidFill>
                            <a:schemeClr val="tx1"/>
                          </a:solidFill>
                        </a:rPr>
                        <a:t>国内配电自动化覆盖率将达到</a:t>
                      </a:r>
                      <a:r>
                        <a:rPr lang="en-US" altLang="zh-CN" sz="1400" dirty="0" smtClean="0">
                          <a:solidFill>
                            <a:schemeClr val="tx1"/>
                          </a:solidFill>
                        </a:rPr>
                        <a:t>90%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tc rowSpan="2">
                  <a:txBody>
                    <a:bodyPr/>
                    <a:lstStyle>
                      <a:lvl1pPr marL="0" algn="l" defTabSz="914400" rtl="0" eaLnBrk="1" latinLnBrk="0" hangingPunct="1">
                        <a:defRPr sz="1800" kern="1200">
                          <a:solidFill>
                            <a:schemeClr val="dk1"/>
                          </a:solidFill>
                          <a:latin typeface="Calibri"/>
                          <a:ea typeface="微软雅黑"/>
                        </a:defRPr>
                      </a:lvl1pPr>
                      <a:lvl2pPr marL="457200" algn="l" defTabSz="914400" rtl="0" eaLnBrk="1" latinLnBrk="0" hangingPunct="1">
                        <a:defRPr sz="1800" kern="1200">
                          <a:solidFill>
                            <a:schemeClr val="dk1"/>
                          </a:solidFill>
                          <a:latin typeface="Calibri"/>
                          <a:ea typeface="微软雅黑"/>
                        </a:defRPr>
                      </a:lvl2pPr>
                      <a:lvl3pPr marL="914400" algn="l" defTabSz="914400" rtl="0" eaLnBrk="1" latinLnBrk="0" hangingPunct="1">
                        <a:defRPr sz="1800" kern="1200">
                          <a:solidFill>
                            <a:schemeClr val="dk1"/>
                          </a:solidFill>
                          <a:latin typeface="Calibri"/>
                          <a:ea typeface="微软雅黑"/>
                        </a:defRPr>
                      </a:lvl3pPr>
                      <a:lvl4pPr marL="1371600" algn="l" defTabSz="914400" rtl="0" eaLnBrk="1" latinLnBrk="0" hangingPunct="1">
                        <a:defRPr sz="1800" kern="1200">
                          <a:solidFill>
                            <a:schemeClr val="dk1"/>
                          </a:solidFill>
                          <a:latin typeface="Calibri"/>
                          <a:ea typeface="微软雅黑"/>
                        </a:defRPr>
                      </a:lvl4pPr>
                      <a:lvl5pPr marL="1828800" algn="l" defTabSz="914400" rtl="0" eaLnBrk="1" latinLnBrk="0" hangingPunct="1">
                        <a:defRPr sz="1800" kern="1200">
                          <a:solidFill>
                            <a:schemeClr val="dk1"/>
                          </a:solidFill>
                          <a:latin typeface="Calibri"/>
                          <a:ea typeface="微软雅黑"/>
                        </a:defRPr>
                      </a:lvl5pPr>
                      <a:lvl6pPr marL="2286000" algn="l" defTabSz="914400" rtl="0" eaLnBrk="1" latinLnBrk="0" hangingPunct="1">
                        <a:defRPr sz="1800" kern="1200">
                          <a:solidFill>
                            <a:schemeClr val="dk1"/>
                          </a:solidFill>
                          <a:latin typeface="Calibri"/>
                          <a:ea typeface="微软雅黑"/>
                        </a:defRPr>
                      </a:lvl6pPr>
                      <a:lvl7pPr marL="2743200" algn="l" defTabSz="914400" rtl="0" eaLnBrk="1" latinLnBrk="0" hangingPunct="1">
                        <a:defRPr sz="1800" kern="1200">
                          <a:solidFill>
                            <a:schemeClr val="dk1"/>
                          </a:solidFill>
                          <a:latin typeface="Calibri"/>
                          <a:ea typeface="微软雅黑"/>
                        </a:defRPr>
                      </a:lvl7pPr>
                      <a:lvl8pPr marL="3200400" algn="l" defTabSz="914400" rtl="0" eaLnBrk="1" latinLnBrk="0" hangingPunct="1">
                        <a:defRPr sz="1800" kern="1200">
                          <a:solidFill>
                            <a:schemeClr val="dk1"/>
                          </a:solidFill>
                          <a:latin typeface="Calibri"/>
                          <a:ea typeface="微软雅黑"/>
                        </a:defRPr>
                      </a:lvl8pPr>
                      <a:lvl9pPr marL="3657600" algn="l" defTabSz="914400" rtl="0" eaLnBrk="1" latinLnBrk="0" hangingPunct="1">
                        <a:defRPr sz="1800" kern="1200">
                          <a:solidFill>
                            <a:schemeClr val="dk1"/>
                          </a:solidFill>
                          <a:latin typeface="Calibri"/>
                          <a:ea typeface="微软雅黑"/>
                        </a:defRPr>
                      </a:lvl9pPr>
                    </a:lstStyle>
                    <a:p>
                      <a:pPr marL="285750" indent="-285750">
                        <a:buFont typeface="Wingdings" panose="05000000000000000000" pitchFamily="2" charset="2"/>
                        <a:buChar char="n"/>
                      </a:pPr>
                      <a:r>
                        <a:rPr lang="zh-CN" altLang="en-US" sz="1400" dirty="0" smtClean="0">
                          <a:solidFill>
                            <a:schemeClr val="tx1"/>
                          </a:solidFill>
                        </a:rPr>
                        <a:t>与有能力有意愿的电力三产公司及专业集成商合作，在电力系统建设可视化配电房试点工程，优化柜内可视化测温（卡片机）</a:t>
                      </a:r>
                      <a:r>
                        <a:rPr lang="en-US" altLang="zh-CN" sz="1400" dirty="0" smtClean="0">
                          <a:solidFill>
                            <a:schemeClr val="tx1"/>
                          </a:solidFill>
                        </a:rPr>
                        <a:t>+</a:t>
                      </a:r>
                      <a:r>
                        <a:rPr lang="zh-CN" altLang="en-US" sz="1400" dirty="0" smtClean="0">
                          <a:solidFill>
                            <a:schemeClr val="tx1"/>
                          </a:solidFill>
                        </a:rPr>
                        <a:t>可视化防火测温（半球）解决方案，导入公司变电站动环辅助监控系统整体，进行全国推广</a:t>
                      </a:r>
                      <a:endParaRPr lang="en-US" altLang="zh-CN" sz="1400" dirty="0" smtClean="0">
                        <a:solidFill>
                          <a:schemeClr val="tx1"/>
                        </a:solidFill>
                      </a:endParaRPr>
                    </a:p>
                    <a:p>
                      <a:pPr marL="285750" indent="-285750">
                        <a:buFont typeface="Wingdings" panose="05000000000000000000" pitchFamily="2" charset="2"/>
                        <a:buChar char="n"/>
                      </a:pPr>
                      <a:endParaRPr lang="en-US" altLang="zh-CN" sz="1400" dirty="0" smtClean="0">
                        <a:solidFill>
                          <a:schemeClr val="tx1"/>
                        </a:solidFill>
                      </a:endParaRPr>
                    </a:p>
                    <a:p>
                      <a:pPr marL="285750" indent="-285750">
                        <a:buFont typeface="Wingdings" panose="05000000000000000000" pitchFamily="2" charset="2"/>
                        <a:buChar char="n"/>
                      </a:pPr>
                      <a:endParaRPr lang="en-US" altLang="zh-CN" sz="1400" dirty="0" smtClean="0">
                        <a:solidFill>
                          <a:schemeClr val="tx1"/>
                        </a:solidFill>
                      </a:endParaRPr>
                    </a:p>
                    <a:p>
                      <a:pPr marL="0" indent="0">
                        <a:buFont typeface="Wingdings" panose="05000000000000000000" pitchFamily="2" charset="2"/>
                        <a:buNone/>
                      </a:pPr>
                      <a:endParaRPr lang="en-US" altLang="zh-CN" sz="1400" dirty="0" smtClean="0">
                        <a:solidFill>
                          <a:schemeClr val="tx1"/>
                        </a:solidFill>
                      </a:endParaRPr>
                    </a:p>
                    <a:p>
                      <a:pPr marL="285750" indent="-285750">
                        <a:buFont typeface="Wingdings" panose="05000000000000000000" pitchFamily="2" charset="2"/>
                        <a:buChar char="n"/>
                      </a:pPr>
                      <a:r>
                        <a:rPr lang="zh-CN" altLang="en-US" sz="1400" dirty="0" smtClean="0">
                          <a:solidFill>
                            <a:schemeClr val="tx1"/>
                          </a:solidFill>
                        </a:rPr>
                        <a:t>手持测温热成像或手机模组配合移动终端巡检</a:t>
                      </a:r>
                      <a:r>
                        <a:rPr lang="en-US" altLang="zh-CN" sz="1400" dirty="0" smtClean="0">
                          <a:solidFill>
                            <a:schemeClr val="tx1"/>
                          </a:solidFill>
                        </a:rPr>
                        <a:t>+</a:t>
                      </a:r>
                      <a:r>
                        <a:rPr lang="zh-CN" altLang="en-US" sz="1400" dirty="0" smtClean="0">
                          <a:solidFill>
                            <a:schemeClr val="tx1"/>
                          </a:solidFill>
                        </a:rPr>
                        <a:t>目标识别</a:t>
                      </a:r>
                      <a:r>
                        <a:rPr lang="en-US" altLang="zh-CN" sz="1400" dirty="0" smtClean="0">
                          <a:solidFill>
                            <a:schemeClr val="tx1"/>
                          </a:solidFill>
                        </a:rPr>
                        <a:t>+</a:t>
                      </a:r>
                      <a:r>
                        <a:rPr lang="zh-CN" altLang="en-US" sz="1400" dirty="0" smtClean="0">
                          <a:solidFill>
                            <a:schemeClr val="tx1"/>
                          </a:solidFill>
                        </a:rPr>
                        <a:t>云处理</a:t>
                      </a:r>
                      <a:endParaRPr lang="en-US" altLang="zh-CN" sz="1400" dirty="0" smtClean="0">
                        <a:solidFill>
                          <a:schemeClr val="tx1"/>
                        </a:solidFill>
                      </a:endParaRPr>
                    </a:p>
                    <a:p>
                      <a:pPr marL="285750" indent="-285750">
                        <a:buFont typeface="Wingdings" panose="05000000000000000000" pitchFamily="2" charset="2"/>
                        <a:buChar char="n"/>
                      </a:pPr>
                      <a:endParaRPr lang="en-US" altLang="zh-CN" sz="1400" dirty="0" smtClean="0">
                        <a:solidFill>
                          <a:schemeClr val="tx1"/>
                        </a:solidFill>
                      </a:endParaRPr>
                    </a:p>
                    <a:p>
                      <a:pPr marL="0" indent="0">
                        <a:buFont typeface="Wingdings" panose="05000000000000000000" pitchFamily="2" charset="2"/>
                        <a:buNone/>
                      </a:pPr>
                      <a:endParaRPr lang="en-US" altLang="zh-CN" sz="1400" dirty="0" smtClean="0">
                        <a:solidFill>
                          <a:schemeClr val="tx1"/>
                        </a:solidFill>
                      </a:endParaRPr>
                    </a:p>
                    <a:p>
                      <a:pPr marL="0" indent="0">
                        <a:buFont typeface="Wingdings" panose="05000000000000000000" pitchFamily="2" charset="2"/>
                        <a:buNone/>
                      </a:pPr>
                      <a:endParaRPr lang="en-US" altLang="zh-CN" sz="1400" kern="1200" dirty="0" smtClean="0">
                        <a:solidFill>
                          <a:schemeClr val="tx1"/>
                        </a:solidFill>
                        <a:latin typeface="Calibri"/>
                        <a:ea typeface="微软雅黑"/>
                        <a:cs typeface="+mn-cs"/>
                      </a:endParaRPr>
                    </a:p>
                    <a:p>
                      <a:pPr marL="285750" indent="-285750">
                        <a:buFont typeface="Wingdings" panose="05000000000000000000" pitchFamily="2" charset="2"/>
                        <a:buChar char="n"/>
                      </a:pPr>
                      <a:endParaRPr lang="en-US" altLang="zh-CN" sz="1400" kern="1200" dirty="0" smtClean="0">
                        <a:solidFill>
                          <a:schemeClr val="tx1"/>
                        </a:solidFill>
                        <a:latin typeface="Calibri"/>
                        <a:ea typeface="微软雅黑"/>
                        <a:cs typeface="+mn-cs"/>
                      </a:endParaRPr>
                    </a:p>
                    <a:p>
                      <a:pPr marL="285750" indent="-285750">
                        <a:buFont typeface="Wingdings" panose="05000000000000000000" pitchFamily="2" charset="2"/>
                        <a:buChar char="n"/>
                      </a:pPr>
                      <a:endParaRPr lang="en-US" altLang="zh-CN" sz="1400" kern="1200" dirty="0" smtClean="0">
                        <a:solidFill>
                          <a:schemeClr val="tx1"/>
                        </a:solidFill>
                        <a:latin typeface="Calibri"/>
                        <a:ea typeface="微软雅黑"/>
                        <a:cs typeface="+mn-cs"/>
                      </a:endParaRPr>
                    </a:p>
                    <a:p>
                      <a:pPr marL="285750" indent="-285750">
                        <a:buFont typeface="Wingdings" panose="05000000000000000000" pitchFamily="2" charset="2"/>
                        <a:buChar char="n"/>
                      </a:pPr>
                      <a:r>
                        <a:rPr lang="zh-CN" altLang="en-US" sz="1400" kern="1200" dirty="0" smtClean="0">
                          <a:solidFill>
                            <a:schemeClr val="tx1"/>
                          </a:solidFill>
                          <a:latin typeface="Calibri"/>
                          <a:ea typeface="微软雅黑"/>
                          <a:cs typeface="+mn-cs"/>
                        </a:rPr>
                        <a:t>根据</a:t>
                      </a:r>
                      <a:r>
                        <a:rPr lang="zh-CN" altLang="zh-CN" sz="1400" kern="1200" dirty="0" smtClean="0">
                          <a:solidFill>
                            <a:schemeClr val="tx1"/>
                          </a:solidFill>
                          <a:latin typeface="Calibri"/>
                          <a:ea typeface="微软雅黑"/>
                          <a:cs typeface="+mn-cs"/>
                        </a:rPr>
                        <a:t>国网特高压智能巡检系统规范，汇控柜选配微型双视红外摄像机</a:t>
                      </a:r>
                      <a:r>
                        <a:rPr lang="zh-CN" altLang="en-US" sz="1400" kern="1200" dirty="0" smtClean="0">
                          <a:solidFill>
                            <a:schemeClr val="tx1"/>
                          </a:solidFill>
                          <a:latin typeface="Calibri"/>
                          <a:ea typeface="微软雅黑"/>
                          <a:cs typeface="+mn-cs"/>
                        </a:rPr>
                        <a:t>。</a:t>
                      </a:r>
                      <a:r>
                        <a:rPr lang="zh-CN" altLang="zh-CN" sz="1400" kern="1200" dirty="0" smtClean="0">
                          <a:solidFill>
                            <a:schemeClr val="tx1"/>
                          </a:solidFill>
                          <a:latin typeface="Calibri"/>
                          <a:ea typeface="微软雅黑"/>
                          <a:cs typeface="+mn-cs"/>
                        </a:rPr>
                        <a:t>选配为</a:t>
                      </a:r>
                      <a:r>
                        <a:rPr lang="en-US" altLang="zh-CN" sz="1400" kern="1200" dirty="0" smtClean="0">
                          <a:solidFill>
                            <a:schemeClr val="tx1"/>
                          </a:solidFill>
                          <a:latin typeface="Calibri"/>
                          <a:ea typeface="微软雅黑"/>
                          <a:cs typeface="+mn-cs"/>
                        </a:rPr>
                        <a:t>2</a:t>
                      </a:r>
                      <a:r>
                        <a:rPr lang="zh-CN" altLang="zh-CN" sz="1400" kern="1200" dirty="0" smtClean="0">
                          <a:solidFill>
                            <a:schemeClr val="tx1"/>
                          </a:solidFill>
                          <a:latin typeface="Calibri"/>
                          <a:ea typeface="微软雅黑"/>
                          <a:cs typeface="+mn-cs"/>
                        </a:rPr>
                        <a:t>台微型双视红外摄相机，用于针对柜内交流电源总空开、关键继电器运行情况，监测其温度状态，超温报警，编为</a:t>
                      </a:r>
                      <a:r>
                        <a:rPr lang="en-US" altLang="zh-CN" sz="1400" kern="1200" dirty="0" smtClean="0">
                          <a:solidFill>
                            <a:schemeClr val="tx1"/>
                          </a:solidFill>
                          <a:latin typeface="Calibri"/>
                          <a:ea typeface="微软雅黑"/>
                          <a:cs typeface="+mn-cs"/>
                        </a:rPr>
                        <a:t>9</a:t>
                      </a:r>
                      <a:r>
                        <a:rPr lang="zh-CN" altLang="zh-CN" sz="1400" kern="1200" dirty="0" smtClean="0">
                          <a:solidFill>
                            <a:schemeClr val="tx1"/>
                          </a:solidFill>
                          <a:latin typeface="Calibri"/>
                          <a:ea typeface="微软雅黑"/>
                          <a:cs typeface="+mn-cs"/>
                        </a:rPr>
                        <a:t>、</a:t>
                      </a:r>
                      <a:r>
                        <a:rPr lang="en-US" altLang="zh-CN" sz="1400" kern="1200" dirty="0" smtClean="0">
                          <a:solidFill>
                            <a:schemeClr val="tx1"/>
                          </a:solidFill>
                          <a:latin typeface="Calibri"/>
                          <a:ea typeface="微软雅黑"/>
                          <a:cs typeface="+mn-cs"/>
                        </a:rPr>
                        <a:t>10 </a:t>
                      </a:r>
                      <a:r>
                        <a:rPr lang="zh-CN" altLang="zh-CN" sz="1400" kern="1200" dirty="0" smtClean="0">
                          <a:solidFill>
                            <a:schemeClr val="tx1"/>
                          </a:solidFill>
                          <a:latin typeface="Calibri"/>
                          <a:ea typeface="微软雅黑"/>
                          <a:cs typeface="+mn-cs"/>
                        </a:rPr>
                        <a:t>号摄像机</a:t>
                      </a:r>
                      <a:r>
                        <a:rPr lang="zh-CN" altLang="en-US" sz="1400" kern="1200" dirty="0" smtClean="0">
                          <a:solidFill>
                            <a:schemeClr val="tx1"/>
                          </a:solidFill>
                          <a:latin typeface="Calibri"/>
                          <a:ea typeface="微软雅黑"/>
                          <a:cs typeface="+mn-cs"/>
                        </a:rPr>
                        <a:t>。</a:t>
                      </a:r>
                      <a:endParaRPr lang="en-US" altLang="zh-CN" sz="1400" kern="1200" dirty="0" smtClean="0">
                        <a:solidFill>
                          <a:schemeClr val="tx1"/>
                        </a:solidFill>
                        <a:latin typeface="Calibri"/>
                        <a:ea typeface="微软雅黑"/>
                        <a:cs typeface="+mn-cs"/>
                      </a:endParaRPr>
                    </a:p>
                    <a:p>
                      <a:pPr marL="0" indent="0">
                        <a:buFont typeface="Wingdings" panose="05000000000000000000" pitchFamily="2" charset="2"/>
                        <a:buNone/>
                      </a:pPr>
                      <a:r>
                        <a:rPr lang="en-US" altLang="zh-CN" sz="1400" kern="1200" dirty="0" smtClean="0">
                          <a:solidFill>
                            <a:schemeClr val="tx1"/>
                          </a:solidFill>
                          <a:latin typeface="Calibri"/>
                          <a:ea typeface="微软雅黑"/>
                          <a:cs typeface="+mn-cs"/>
                        </a:rPr>
                        <a:t> </a:t>
                      </a:r>
                      <a:endParaRPr lang="en-US" altLang="zh-CN" sz="1400" dirty="0" smtClean="0">
                        <a:solidFill>
                          <a:schemeClr val="tx1"/>
                        </a:solidFill>
                      </a:endParaRPr>
                    </a:p>
                    <a:p>
                      <a:pPr marL="0" indent="0">
                        <a:buFont typeface="Wingdings" panose="05000000000000000000" pitchFamily="2" charset="2"/>
                        <a:buNone/>
                      </a:pPr>
                      <a:endParaRPr lang="en-US" altLang="zh-CN" sz="140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1400" kern="1200" dirty="0" smtClean="0">
                        <a:solidFill>
                          <a:schemeClr val="tx1"/>
                        </a:solidFill>
                        <a:latin typeface="Calibri"/>
                        <a:ea typeface="微软雅黑"/>
                        <a:cs typeface="+mn-cs"/>
                      </a:endParaRPr>
                    </a:p>
                    <a:p>
                      <a:pPr marL="0" indent="0">
                        <a:buFont typeface="Wingdings" panose="05000000000000000000" pitchFamily="2" charset="2"/>
                        <a:buNone/>
                      </a:pPr>
                      <a:endParaRPr lang="zh-CN"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2"/>
                  </a:ext>
                </a:extLst>
              </a:tr>
              <a:tr h="1497028">
                <a:tc vMerge="1">
                  <a:txBody>
                    <a:bodyPr/>
                    <a:lstStyle/>
                    <a:p>
                      <a:endParaRPr lang="zh-CN" altLang="en-US" sz="1400" dirty="0"/>
                    </a:p>
                  </a:txBody>
                  <a:tcPr anchor="ctr" anchorCtr="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zh-CN" altLang="en-US" sz="1400" dirty="0" smtClean="0">
                          <a:solidFill>
                            <a:schemeClr val="tx1"/>
                          </a:solidFill>
                        </a:rPr>
                        <a:t>国网全面启动智能运检体系建设</a:t>
                      </a:r>
                      <a:r>
                        <a:rPr lang="en-US" altLang="zh-CN" sz="1400" dirty="0" smtClean="0">
                          <a:solidFill>
                            <a:schemeClr val="tx1"/>
                          </a:solidFill>
                        </a:rPr>
                        <a:t>:</a:t>
                      </a:r>
                      <a:r>
                        <a:rPr lang="zh-CN" altLang="en-US" sz="1400" dirty="0" smtClean="0">
                          <a:solidFill>
                            <a:schemeClr val="tx1"/>
                          </a:solidFill>
                        </a:rPr>
                        <a:t>主要包括技术体系建设和组织体系建设，技术体系采用“</a:t>
                      </a:r>
                      <a:r>
                        <a:rPr lang="en-US" altLang="zh-CN" sz="1400" dirty="0" smtClean="0">
                          <a:solidFill>
                            <a:schemeClr val="tx1"/>
                          </a:solidFill>
                        </a:rPr>
                        <a:t>2+3+N</a:t>
                      </a:r>
                      <a:r>
                        <a:rPr lang="zh-CN" altLang="en-US" sz="1400" dirty="0" smtClean="0">
                          <a:solidFill>
                            <a:schemeClr val="tx1"/>
                          </a:solidFill>
                        </a:rPr>
                        <a:t>”结构，包含“两平台”（</a:t>
                      </a:r>
                      <a:r>
                        <a:rPr lang="zh-CN" altLang="en-US" sz="1400" dirty="0" smtClean="0">
                          <a:solidFill>
                            <a:srgbClr val="FF0000"/>
                          </a:solidFill>
                        </a:rPr>
                        <a:t>智能运检管控平台</a:t>
                      </a:r>
                      <a:r>
                        <a:rPr lang="zh-CN" altLang="en-US" sz="1400" dirty="0" smtClean="0">
                          <a:solidFill>
                            <a:schemeClr val="tx1"/>
                          </a:solidFill>
                        </a:rPr>
                        <a:t>和供电服务指挥平台）、</a:t>
                      </a:r>
                      <a:r>
                        <a:rPr lang="zh-CN" altLang="en-US" sz="1400" dirty="0" smtClean="0">
                          <a:solidFill>
                            <a:srgbClr val="FF0000"/>
                          </a:solidFill>
                        </a:rPr>
                        <a:t>输变配电</a:t>
                      </a:r>
                      <a:r>
                        <a:rPr lang="zh-CN" altLang="en-US" sz="1400" dirty="0" smtClean="0">
                          <a:solidFill>
                            <a:schemeClr val="tx1"/>
                          </a:solidFill>
                        </a:rPr>
                        <a:t>“三类业务模块”、调度“</a:t>
                      </a:r>
                      <a:r>
                        <a:rPr lang="en-US" altLang="zh-CN" sz="1400" dirty="0" smtClean="0">
                          <a:solidFill>
                            <a:schemeClr val="tx1"/>
                          </a:solidFill>
                        </a:rPr>
                        <a:t>N</a:t>
                      </a:r>
                      <a:r>
                        <a:rPr lang="zh-CN" altLang="en-US" sz="1400" dirty="0" smtClean="0">
                          <a:solidFill>
                            <a:schemeClr val="tx1"/>
                          </a:solidFill>
                        </a:rPr>
                        <a:t>个信息化系统”。核心是“云</a:t>
                      </a:r>
                      <a:r>
                        <a:rPr lang="en-US" altLang="zh-CN" sz="1400" dirty="0" smtClean="0">
                          <a:solidFill>
                            <a:schemeClr val="tx1"/>
                          </a:solidFill>
                        </a:rPr>
                        <a:t>-</a:t>
                      </a:r>
                      <a:r>
                        <a:rPr lang="zh-CN" altLang="en-US" sz="1400" dirty="0" smtClean="0">
                          <a:solidFill>
                            <a:schemeClr val="tx1"/>
                          </a:solidFill>
                        </a:rPr>
                        <a:t>边</a:t>
                      </a:r>
                      <a:r>
                        <a:rPr lang="en-US" altLang="zh-CN" sz="1400" dirty="0" smtClean="0">
                          <a:solidFill>
                            <a:schemeClr val="tx1"/>
                          </a:solidFill>
                        </a:rPr>
                        <a:t>-</a:t>
                      </a:r>
                      <a:r>
                        <a:rPr lang="zh-CN" altLang="en-US" sz="1400" dirty="0" smtClean="0">
                          <a:solidFill>
                            <a:schemeClr val="tx1"/>
                          </a:solidFill>
                        </a:rPr>
                        <a:t>端”设备泛在物联模式，推广智能配变终端，逐个变电站部署“一键顺控”主机，</a:t>
                      </a:r>
                      <a:r>
                        <a:rPr lang="zh-CN" altLang="en-US" sz="1400" dirty="0" smtClean="0">
                          <a:solidFill>
                            <a:srgbClr val="FF0000"/>
                          </a:solidFill>
                        </a:rPr>
                        <a:t>优化可视化监拍、机器人</a:t>
                      </a:r>
                      <a:r>
                        <a:rPr lang="zh-CN" altLang="en-US" sz="1400" dirty="0" smtClean="0">
                          <a:solidFill>
                            <a:schemeClr val="tx1"/>
                          </a:solidFill>
                        </a:rPr>
                        <a:t>、无人机扥新技术应用的智能识别效果，提升数据就地处理能力，推广应用高性能、低功耗智能传感器，</a:t>
                      </a:r>
                      <a:r>
                        <a:rPr lang="zh-CN" altLang="en-US" sz="1400" dirty="0" smtClean="0">
                          <a:solidFill>
                            <a:srgbClr val="FF0000"/>
                          </a:solidFill>
                        </a:rPr>
                        <a:t>开展带电检测仪器智能化改造</a:t>
                      </a:r>
                      <a:r>
                        <a:rPr lang="zh-CN" altLang="en-US" sz="1400" dirty="0" smtClean="0">
                          <a:solidFill>
                            <a:schemeClr val="tx1"/>
                          </a:solidFill>
                        </a:rPr>
                        <a:t>，完善</a:t>
                      </a:r>
                      <a:r>
                        <a:rPr lang="zh-CN" altLang="en-US" sz="1400" dirty="0" smtClean="0">
                          <a:solidFill>
                            <a:srgbClr val="FF0000"/>
                          </a:solidFill>
                        </a:rPr>
                        <a:t>移动终端语音识别等新功能</a:t>
                      </a:r>
                      <a:r>
                        <a:rPr lang="zh-CN" altLang="en-US" sz="1400" dirty="0" smtClean="0">
                          <a:solidFill>
                            <a:schemeClr val="tx1"/>
                          </a:solidFill>
                        </a:rPr>
                        <a:t>，提升前端感知信息的准确度和覆盖面。</a:t>
                      </a:r>
                      <a:endParaRPr lang="en-US" altLang="zh-CN"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1400"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zh-CN" altLang="en-US" sz="1400" dirty="0" smtClean="0">
                          <a:solidFill>
                            <a:schemeClr val="tx1"/>
                          </a:solidFill>
                        </a:rPr>
                        <a:t>智能运检体系</a:t>
                      </a:r>
                      <a:r>
                        <a:rPr lang="en-US" altLang="zh-CN" sz="1400" dirty="0" smtClean="0">
                          <a:solidFill>
                            <a:schemeClr val="tx1"/>
                          </a:solidFill>
                        </a:rPr>
                        <a:t>2021</a:t>
                      </a:r>
                      <a:r>
                        <a:rPr lang="zh-CN" altLang="en-US" sz="1400" dirty="0" smtClean="0">
                          <a:solidFill>
                            <a:schemeClr val="tx1"/>
                          </a:solidFill>
                        </a:rPr>
                        <a:t>年建成后，电网运检业务模式将发生根本变化，以智能代替人工将成为常态</a:t>
                      </a:r>
                      <a:endParaRPr lang="en-US" altLang="zh-CN"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CN" altLang="en-US"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CN" altLang="en-US" sz="1400" dirty="0" smtClean="0">
                        <a:solidFill>
                          <a:srgbClr val="FF0000"/>
                        </a:solidFill>
                      </a:endParaRPr>
                    </a:p>
                    <a:p>
                      <a:pPr marL="0" indent="0">
                        <a:buFont typeface="Wingdings" panose="05000000000000000000" pitchFamily="2" charset="2"/>
                        <a:buNone/>
                      </a:pPr>
                      <a:endParaRPr lang="zh-CN"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vMerge="1">
                  <a:txBody>
                    <a:bodyPr/>
                    <a:lstStyle/>
                    <a:p>
                      <a:pPr marL="285750" indent="-285750">
                        <a:buFont typeface="Wingdings" panose="05000000000000000000" pitchFamily="2" charset="2"/>
                        <a:buChar char="n"/>
                      </a:pPr>
                      <a:endParaRPr lang="zh-CN" altLang="en-US"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04942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应用场景</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851320542"/>
              </p:ext>
            </p:extLst>
          </p:nvPr>
        </p:nvGraphicFramePr>
        <p:xfrm>
          <a:off x="175096" y="972766"/>
          <a:ext cx="11789925" cy="5713390"/>
        </p:xfrm>
        <a:graphic>
          <a:graphicData uri="http://schemas.openxmlformats.org/drawingml/2006/table">
            <a:tbl>
              <a:tblPr firstRow="1" bandRow="1">
                <a:tableStyleId>{5C22544A-7EE6-4342-B048-85BDC9FD1C3A}</a:tableStyleId>
              </a:tblPr>
              <a:tblGrid>
                <a:gridCol w="1006933">
                  <a:extLst>
                    <a:ext uri="{9D8B030D-6E8A-4147-A177-3AD203B41FA5}">
                      <a16:colId xmlns:a16="http://schemas.microsoft.com/office/drawing/2014/main" val="3218784113"/>
                    </a:ext>
                  </a:extLst>
                </a:gridCol>
                <a:gridCol w="2118732">
                  <a:extLst>
                    <a:ext uri="{9D8B030D-6E8A-4147-A177-3AD203B41FA5}">
                      <a16:colId xmlns:a16="http://schemas.microsoft.com/office/drawing/2014/main" val="2806531211"/>
                    </a:ext>
                  </a:extLst>
                </a:gridCol>
                <a:gridCol w="1773044">
                  <a:extLst>
                    <a:ext uri="{9D8B030D-6E8A-4147-A177-3AD203B41FA5}">
                      <a16:colId xmlns:a16="http://schemas.microsoft.com/office/drawing/2014/main" val="2189772581"/>
                    </a:ext>
                  </a:extLst>
                </a:gridCol>
                <a:gridCol w="3033132">
                  <a:extLst>
                    <a:ext uri="{9D8B030D-6E8A-4147-A177-3AD203B41FA5}">
                      <a16:colId xmlns:a16="http://schemas.microsoft.com/office/drawing/2014/main" val="4086870256"/>
                    </a:ext>
                  </a:extLst>
                </a:gridCol>
                <a:gridCol w="958569">
                  <a:extLst>
                    <a:ext uri="{9D8B030D-6E8A-4147-A177-3AD203B41FA5}">
                      <a16:colId xmlns:a16="http://schemas.microsoft.com/office/drawing/2014/main" val="540058271"/>
                    </a:ext>
                  </a:extLst>
                </a:gridCol>
                <a:gridCol w="1615464">
                  <a:extLst>
                    <a:ext uri="{9D8B030D-6E8A-4147-A177-3AD203B41FA5}">
                      <a16:colId xmlns:a16="http://schemas.microsoft.com/office/drawing/2014/main" val="4103299705"/>
                    </a:ext>
                  </a:extLst>
                </a:gridCol>
                <a:gridCol w="1284051">
                  <a:extLst>
                    <a:ext uri="{9D8B030D-6E8A-4147-A177-3AD203B41FA5}">
                      <a16:colId xmlns:a16="http://schemas.microsoft.com/office/drawing/2014/main" val="2069711420"/>
                    </a:ext>
                  </a:extLst>
                </a:gridCol>
              </a:tblGrid>
              <a:tr h="745150">
                <a:tc>
                  <a:txBody>
                    <a:bodyPr/>
                    <a:lstStyle/>
                    <a:p>
                      <a:pPr algn="ctr"/>
                      <a:r>
                        <a:rPr lang="zh-CN" altLang="en-US" dirty="0" smtClean="0"/>
                        <a:t>行业</a:t>
                      </a:r>
                      <a:endParaRPr lang="zh-CN" altLang="en-US" dirty="0"/>
                    </a:p>
                  </a:txBody>
                  <a:tcPr/>
                </a:tc>
                <a:tc>
                  <a:txBody>
                    <a:bodyPr/>
                    <a:lstStyle/>
                    <a:p>
                      <a:pPr algn="ctr"/>
                      <a:r>
                        <a:rPr lang="zh-CN" altLang="en-US" dirty="0" smtClean="0"/>
                        <a:t>场景</a:t>
                      </a:r>
                      <a:endParaRPr lang="zh-CN" altLang="en-US" dirty="0"/>
                    </a:p>
                  </a:txBody>
                  <a:tcPr/>
                </a:tc>
                <a:tc>
                  <a:txBody>
                    <a:bodyPr/>
                    <a:lstStyle/>
                    <a:p>
                      <a:pPr algn="ctr"/>
                      <a:r>
                        <a:rPr lang="zh-CN" altLang="en-US" dirty="0" smtClean="0"/>
                        <a:t>检测目标</a:t>
                      </a:r>
                      <a:endParaRPr lang="zh-CN" altLang="en-US" dirty="0"/>
                    </a:p>
                  </a:txBody>
                  <a:tcPr/>
                </a:tc>
                <a:tc>
                  <a:txBody>
                    <a:bodyPr/>
                    <a:lstStyle/>
                    <a:p>
                      <a:pPr algn="ctr"/>
                      <a:r>
                        <a:rPr lang="zh-CN" altLang="en-US" dirty="0" smtClean="0"/>
                        <a:t>功能</a:t>
                      </a:r>
                      <a:endParaRPr lang="zh-CN" altLang="en-US" dirty="0"/>
                    </a:p>
                  </a:txBody>
                  <a:tcPr/>
                </a:tc>
                <a:tc>
                  <a:txBody>
                    <a:bodyPr/>
                    <a:lstStyle/>
                    <a:p>
                      <a:pPr algn="ctr"/>
                      <a:r>
                        <a:rPr lang="zh-CN" altLang="en-US" dirty="0" smtClean="0"/>
                        <a:t>产品类型</a:t>
                      </a:r>
                      <a:endParaRPr lang="zh-CN" altLang="en-US" dirty="0"/>
                    </a:p>
                  </a:txBody>
                  <a:tcPr/>
                </a:tc>
                <a:tc>
                  <a:txBody>
                    <a:bodyPr/>
                    <a:lstStyle/>
                    <a:p>
                      <a:pPr algn="ctr"/>
                      <a:r>
                        <a:rPr lang="zh-CN" altLang="en-US" dirty="0" smtClean="0"/>
                        <a:t>安装方式</a:t>
                      </a:r>
                      <a:endParaRPr lang="zh-CN" altLang="en-US" dirty="0"/>
                    </a:p>
                  </a:txBody>
                  <a:tcPr/>
                </a:tc>
                <a:tc>
                  <a:txBody>
                    <a:bodyPr/>
                    <a:lstStyle/>
                    <a:p>
                      <a:pPr algn="ctr"/>
                      <a:r>
                        <a:rPr lang="zh-CN" altLang="en-US" dirty="0" smtClean="0"/>
                        <a:t>平台方案</a:t>
                      </a:r>
                      <a:endParaRPr lang="zh-CN" altLang="en-US" dirty="0"/>
                    </a:p>
                  </a:txBody>
                  <a:tcPr/>
                </a:tc>
                <a:extLst>
                  <a:ext uri="{0D108BD9-81ED-4DB2-BD59-A6C34878D82A}">
                    <a16:rowId xmlns:a16="http://schemas.microsoft.com/office/drawing/2014/main" val="269911965"/>
                  </a:ext>
                </a:extLst>
              </a:tr>
              <a:tr h="4894757">
                <a:tc>
                  <a:txBody>
                    <a:bodyPr/>
                    <a:lstStyle/>
                    <a:p>
                      <a:pPr algn="ctr"/>
                      <a:endParaRPr lang="en-US" altLang="zh-CN" sz="1600" i="0" dirty="0" smtClean="0">
                        <a:latin typeface="+mn-ea"/>
                        <a:ea typeface="+mn-ea"/>
                      </a:endParaRPr>
                    </a:p>
                    <a:p>
                      <a:pPr algn="ctr"/>
                      <a:endParaRPr lang="en-US" altLang="zh-CN" sz="1600" i="0" dirty="0" smtClean="0">
                        <a:latin typeface="+mn-ea"/>
                        <a:ea typeface="+mn-ea"/>
                      </a:endParaRPr>
                    </a:p>
                    <a:p>
                      <a:pPr algn="ctr"/>
                      <a:endParaRPr lang="en-US" altLang="zh-CN" sz="1600" i="0" dirty="0" smtClean="0">
                        <a:latin typeface="+mn-ea"/>
                        <a:ea typeface="+mn-ea"/>
                      </a:endParaRPr>
                    </a:p>
                    <a:p>
                      <a:pPr algn="ctr"/>
                      <a:endParaRPr lang="en-US" altLang="zh-CN" sz="1600" i="0" dirty="0" smtClean="0">
                        <a:latin typeface="+mn-ea"/>
                        <a:ea typeface="+mn-ea"/>
                      </a:endParaRPr>
                    </a:p>
                    <a:p>
                      <a:pPr algn="ctr"/>
                      <a:endParaRPr lang="en-US" altLang="zh-CN" sz="1600" i="0" dirty="0" smtClean="0">
                        <a:latin typeface="+mn-ea"/>
                        <a:ea typeface="+mn-ea"/>
                      </a:endParaRPr>
                    </a:p>
                    <a:p>
                      <a:pPr algn="ctr"/>
                      <a:endParaRPr lang="en-US" altLang="zh-CN" sz="1600" i="0" dirty="0" smtClean="0">
                        <a:latin typeface="+mn-ea"/>
                        <a:ea typeface="+mn-ea"/>
                      </a:endParaRPr>
                    </a:p>
                    <a:p>
                      <a:pPr algn="ctr"/>
                      <a:endParaRPr lang="en-US" altLang="zh-CN" sz="1600" i="0" dirty="0" smtClean="0">
                        <a:latin typeface="+mn-ea"/>
                        <a:ea typeface="+mn-ea"/>
                      </a:endParaRPr>
                    </a:p>
                    <a:p>
                      <a:pPr algn="ctr"/>
                      <a:r>
                        <a:rPr lang="zh-CN" altLang="en-US" sz="1600" i="0" dirty="0" smtClean="0">
                          <a:latin typeface="+mn-ea"/>
                          <a:ea typeface="+mn-ea"/>
                        </a:rPr>
                        <a:t>电力、用电大户（煤矿厂，发电厂，冶金厂）、新能源车厂</a:t>
                      </a:r>
                      <a:endParaRPr lang="zh-CN" altLang="en-US" sz="1600" i="0" dirty="0">
                        <a:latin typeface="+mn-ea"/>
                        <a:ea typeface="+mn-ea"/>
                      </a:endParaRPr>
                    </a:p>
                  </a:txBody>
                  <a:tcPr/>
                </a:tc>
                <a:tc>
                  <a:txBody>
                    <a:bodyPr/>
                    <a:lstStyle/>
                    <a:p>
                      <a:r>
                        <a:rPr lang="zh-CN" altLang="en-US" sz="1600" b="0" i="0" kern="1200" dirty="0" smtClean="0">
                          <a:solidFill>
                            <a:schemeClr val="tx1"/>
                          </a:solidFill>
                          <a:effectLst/>
                          <a:latin typeface="+mn-ea"/>
                          <a:ea typeface="+mn-ea"/>
                          <a:cs typeface="+mn-cs"/>
                        </a:rPr>
                        <a:t>                                        </a:t>
                      </a:r>
                      <a:endParaRPr lang="en-US" altLang="zh-CN" sz="1600" b="0" i="0" kern="1200" dirty="0" smtClean="0">
                        <a:solidFill>
                          <a:schemeClr val="tx1"/>
                        </a:solidFill>
                        <a:effectLst/>
                        <a:latin typeface="+mn-ea"/>
                        <a:ea typeface="+mn-ea"/>
                        <a:cs typeface="+mn-cs"/>
                      </a:endParaRPr>
                    </a:p>
                    <a:p>
                      <a:endParaRPr lang="en-US" altLang="zh-CN" sz="1600" b="0" i="0" kern="1200" dirty="0" smtClean="0">
                        <a:solidFill>
                          <a:schemeClr val="tx1"/>
                        </a:solidFill>
                        <a:effectLst/>
                        <a:latin typeface="+mn-ea"/>
                        <a:ea typeface="+mn-ea"/>
                        <a:cs typeface="+mn-cs"/>
                      </a:endParaRPr>
                    </a:p>
                    <a:p>
                      <a:pPr algn="l"/>
                      <a:endParaRPr lang="en-US" altLang="zh-CN" sz="1600" b="0" i="0" kern="1200" dirty="0" smtClean="0">
                        <a:solidFill>
                          <a:schemeClr val="tx1"/>
                        </a:solidFill>
                        <a:effectLst/>
                        <a:latin typeface="+mn-ea"/>
                        <a:ea typeface="+mn-ea"/>
                        <a:cs typeface="+mn-cs"/>
                      </a:endParaRPr>
                    </a:p>
                    <a:p>
                      <a:pPr algn="l"/>
                      <a:endParaRPr lang="en-US" altLang="zh-CN" sz="1600" b="0" i="0" kern="1200" dirty="0" smtClean="0">
                        <a:solidFill>
                          <a:schemeClr val="tx1"/>
                        </a:solidFill>
                        <a:effectLst/>
                        <a:latin typeface="+mn-ea"/>
                        <a:ea typeface="+mn-ea"/>
                        <a:cs typeface="+mn-cs"/>
                      </a:endParaRPr>
                    </a:p>
                    <a:p>
                      <a:pPr algn="l"/>
                      <a:endParaRPr lang="en-US" altLang="zh-CN" sz="1600" b="0" i="0" kern="1200" dirty="0" smtClean="0">
                        <a:solidFill>
                          <a:schemeClr val="tx1"/>
                        </a:solidFill>
                        <a:effectLst/>
                        <a:latin typeface="+mn-ea"/>
                        <a:ea typeface="+mn-ea"/>
                        <a:cs typeface="+mn-cs"/>
                      </a:endParaRPr>
                    </a:p>
                    <a:p>
                      <a:pPr algn="l"/>
                      <a:r>
                        <a:rPr lang="zh-CN" altLang="en-US" sz="1600" b="0" i="0" kern="1200" dirty="0" smtClean="0">
                          <a:solidFill>
                            <a:schemeClr val="tx1"/>
                          </a:solidFill>
                          <a:effectLst/>
                          <a:latin typeface="+mn-ea"/>
                          <a:ea typeface="+mn-ea"/>
                          <a:cs typeface="+mn-cs"/>
                        </a:rPr>
                        <a:t>电力供电系统、民用领域</a:t>
                      </a:r>
                      <a:endParaRPr lang="en-US" altLang="zh-CN" sz="1600" b="0" i="0" kern="1200" dirty="0" smtClean="0">
                        <a:solidFill>
                          <a:schemeClr val="tx1"/>
                        </a:solidFill>
                        <a:effectLst/>
                        <a:latin typeface="+mn-ea"/>
                        <a:ea typeface="+mn-ea"/>
                        <a:cs typeface="+mn-cs"/>
                      </a:endParaRPr>
                    </a:p>
                    <a:p>
                      <a:pPr algn="l"/>
                      <a:r>
                        <a:rPr lang="en-US" altLang="zh-CN" sz="1600" b="0" i="0" kern="1200" dirty="0" smtClean="0">
                          <a:solidFill>
                            <a:schemeClr val="tx1"/>
                          </a:solidFill>
                          <a:effectLst/>
                          <a:latin typeface="+mn-ea"/>
                          <a:ea typeface="+mn-ea"/>
                          <a:cs typeface="+mn-cs"/>
                        </a:rPr>
                        <a:t>1</a:t>
                      </a:r>
                      <a:r>
                        <a:rPr lang="zh-CN" altLang="en-US" sz="1600" b="0" i="0" kern="1200" dirty="0" smtClean="0">
                          <a:solidFill>
                            <a:schemeClr val="tx1"/>
                          </a:solidFill>
                          <a:effectLst/>
                          <a:latin typeface="+mn-ea"/>
                          <a:ea typeface="+mn-ea"/>
                          <a:cs typeface="+mn-cs"/>
                        </a:rPr>
                        <a:t>、</a:t>
                      </a:r>
                      <a:r>
                        <a:rPr lang="en-US" altLang="zh-CN" sz="1600" b="0" i="0" kern="1200" dirty="0" smtClean="0">
                          <a:solidFill>
                            <a:schemeClr val="tx1"/>
                          </a:solidFill>
                          <a:effectLst/>
                          <a:latin typeface="+mn-ea"/>
                          <a:ea typeface="+mn-ea"/>
                          <a:cs typeface="+mn-cs"/>
                        </a:rPr>
                        <a:t>10KV</a:t>
                      </a:r>
                      <a:r>
                        <a:rPr lang="zh-CN" altLang="en-US" sz="1600" b="0" i="0" kern="1200" dirty="0" smtClean="0">
                          <a:solidFill>
                            <a:schemeClr val="tx1"/>
                          </a:solidFill>
                          <a:effectLst/>
                          <a:latin typeface="+mn-ea"/>
                          <a:ea typeface="+mn-ea"/>
                          <a:cs typeface="+mn-cs"/>
                        </a:rPr>
                        <a:t>、</a:t>
                      </a:r>
                      <a:r>
                        <a:rPr lang="en-US" altLang="zh-CN" sz="1600" b="0" i="0" kern="1200" dirty="0" smtClean="0">
                          <a:solidFill>
                            <a:schemeClr val="tx1"/>
                          </a:solidFill>
                          <a:effectLst/>
                          <a:latin typeface="+mn-ea"/>
                          <a:ea typeface="+mn-ea"/>
                          <a:cs typeface="+mn-cs"/>
                        </a:rPr>
                        <a:t>35KV</a:t>
                      </a:r>
                      <a:r>
                        <a:rPr lang="zh-CN" altLang="en-US" sz="1600" b="0" i="0" kern="1200" dirty="0" smtClean="0">
                          <a:solidFill>
                            <a:schemeClr val="tx1"/>
                          </a:solidFill>
                          <a:effectLst/>
                          <a:latin typeface="+mn-ea"/>
                          <a:ea typeface="+mn-ea"/>
                          <a:cs typeface="+mn-cs"/>
                        </a:rPr>
                        <a:t>配电房，开关柜；</a:t>
                      </a:r>
                      <a:endParaRPr lang="en-US" altLang="zh-CN" sz="1600" b="0" i="0" kern="1200" dirty="0" smtClean="0">
                        <a:solidFill>
                          <a:schemeClr val="tx1"/>
                        </a:solidFill>
                        <a:effectLst/>
                        <a:latin typeface="+mn-ea"/>
                        <a:ea typeface="+mn-ea"/>
                        <a:cs typeface="+mn-cs"/>
                      </a:endParaRPr>
                    </a:p>
                    <a:p>
                      <a:pPr algn="l"/>
                      <a:r>
                        <a:rPr lang="en-US" altLang="zh-CN" sz="1600" b="0" i="0" kern="1200" dirty="0" smtClean="0">
                          <a:solidFill>
                            <a:schemeClr val="tx1"/>
                          </a:solidFill>
                          <a:effectLst/>
                          <a:latin typeface="+mn-ea"/>
                          <a:ea typeface="+mn-ea"/>
                          <a:cs typeface="+mn-cs"/>
                        </a:rPr>
                        <a:t>2</a:t>
                      </a:r>
                      <a:r>
                        <a:rPr lang="zh-CN" altLang="en-US" sz="1600" b="0" i="0" kern="1200" dirty="0" smtClean="0">
                          <a:solidFill>
                            <a:schemeClr val="tx1"/>
                          </a:solidFill>
                          <a:effectLst/>
                          <a:latin typeface="+mn-ea"/>
                          <a:ea typeface="+mn-ea"/>
                          <a:cs typeface="+mn-cs"/>
                        </a:rPr>
                        <a:t>、变压室；</a:t>
                      </a:r>
                      <a:endParaRPr lang="en-US" altLang="zh-CN" sz="1600" b="0" i="0" kern="1200" dirty="0" smtClean="0">
                        <a:solidFill>
                          <a:schemeClr val="tx1"/>
                        </a:solidFill>
                        <a:effectLst/>
                        <a:latin typeface="+mn-ea"/>
                        <a:ea typeface="+mn-ea"/>
                        <a:cs typeface="+mn-cs"/>
                      </a:endParaRPr>
                    </a:p>
                    <a:p>
                      <a:pPr algn="l"/>
                      <a:r>
                        <a:rPr lang="en-US" altLang="zh-CN" sz="1600" b="0" i="0" kern="1200" dirty="0" smtClean="0">
                          <a:solidFill>
                            <a:schemeClr val="tx1"/>
                          </a:solidFill>
                          <a:effectLst/>
                          <a:latin typeface="+mn-ea"/>
                          <a:ea typeface="+mn-ea"/>
                          <a:cs typeface="+mn-cs"/>
                        </a:rPr>
                        <a:t>3</a:t>
                      </a:r>
                      <a:r>
                        <a:rPr lang="zh-CN" altLang="en-US" sz="1600" b="0" i="0" kern="1200" dirty="0" smtClean="0">
                          <a:solidFill>
                            <a:schemeClr val="tx1"/>
                          </a:solidFill>
                          <a:effectLst/>
                          <a:latin typeface="+mn-ea"/>
                          <a:ea typeface="+mn-ea"/>
                          <a:cs typeface="+mn-cs"/>
                        </a:rPr>
                        <a:t>、电气柜；</a:t>
                      </a:r>
                      <a:endParaRPr lang="en-US" altLang="zh-CN" sz="1600" b="0" i="0" kern="1200" dirty="0" smtClean="0">
                        <a:solidFill>
                          <a:schemeClr val="tx1"/>
                        </a:solidFill>
                        <a:effectLst/>
                        <a:latin typeface="+mn-ea"/>
                        <a:ea typeface="+mn-ea"/>
                        <a:cs typeface="+mn-cs"/>
                      </a:endParaRPr>
                    </a:p>
                    <a:p>
                      <a:pPr algn="l"/>
                      <a:r>
                        <a:rPr lang="en-US" altLang="zh-CN" sz="1600" b="0" i="0" kern="1200" dirty="0" smtClean="0">
                          <a:solidFill>
                            <a:schemeClr val="tx1"/>
                          </a:solidFill>
                          <a:effectLst/>
                          <a:latin typeface="+mn-ea"/>
                          <a:ea typeface="+mn-ea"/>
                          <a:cs typeface="+mn-cs"/>
                        </a:rPr>
                        <a:t>4</a:t>
                      </a:r>
                      <a:r>
                        <a:rPr lang="zh-CN" altLang="en-US" sz="1600" b="0" i="0" kern="1200" dirty="0" smtClean="0">
                          <a:solidFill>
                            <a:schemeClr val="tx1"/>
                          </a:solidFill>
                          <a:effectLst/>
                          <a:latin typeface="+mn-ea"/>
                          <a:ea typeface="+mn-ea"/>
                          <a:cs typeface="+mn-cs"/>
                        </a:rPr>
                        <a:t>、馈线柜；</a:t>
                      </a:r>
                      <a:endParaRPr lang="en-US" altLang="zh-CN" sz="1600" b="0" i="0" kern="1200" dirty="0" smtClean="0">
                        <a:solidFill>
                          <a:schemeClr val="tx1"/>
                        </a:solidFill>
                        <a:effectLst/>
                        <a:latin typeface="+mn-ea"/>
                        <a:ea typeface="+mn-ea"/>
                        <a:cs typeface="+mn-cs"/>
                      </a:endParaRPr>
                    </a:p>
                    <a:p>
                      <a:pPr algn="l"/>
                      <a:r>
                        <a:rPr lang="en-US" altLang="zh-CN" sz="1600" b="0" i="0" kern="1200" dirty="0" smtClean="0">
                          <a:solidFill>
                            <a:schemeClr val="tx1"/>
                          </a:solidFill>
                          <a:effectLst/>
                          <a:latin typeface="+mn-ea"/>
                          <a:ea typeface="+mn-ea"/>
                          <a:cs typeface="+mn-cs"/>
                        </a:rPr>
                        <a:t>5</a:t>
                      </a:r>
                      <a:r>
                        <a:rPr lang="zh-CN" altLang="en-US" sz="1600" b="0" i="0" kern="1200" dirty="0" smtClean="0">
                          <a:solidFill>
                            <a:schemeClr val="tx1"/>
                          </a:solidFill>
                          <a:effectLst/>
                          <a:latin typeface="+mn-ea"/>
                          <a:ea typeface="+mn-ea"/>
                          <a:cs typeface="+mn-cs"/>
                        </a:rPr>
                        <a:t>、变电站汇控柜；</a:t>
                      </a:r>
                      <a:endParaRPr lang="en-US" altLang="zh-CN" sz="1600" b="0" i="0" kern="1200" dirty="0" smtClean="0">
                        <a:solidFill>
                          <a:schemeClr val="tx1"/>
                        </a:solidFill>
                        <a:effectLst/>
                        <a:latin typeface="+mn-ea"/>
                        <a:ea typeface="+mn-ea"/>
                        <a:cs typeface="+mn-cs"/>
                      </a:endParaRPr>
                    </a:p>
                    <a:p>
                      <a:pPr algn="l"/>
                      <a:r>
                        <a:rPr lang="en-US" altLang="zh-CN" sz="1600" b="0" i="0" kern="1200" dirty="0" smtClean="0">
                          <a:solidFill>
                            <a:schemeClr val="tx1"/>
                          </a:solidFill>
                          <a:effectLst/>
                          <a:latin typeface="+mn-ea"/>
                          <a:ea typeface="+mn-ea"/>
                          <a:cs typeface="+mn-cs"/>
                        </a:rPr>
                        <a:t>6</a:t>
                      </a:r>
                      <a:r>
                        <a:rPr lang="zh-CN" altLang="en-US" sz="1600" b="0" i="0" kern="1200" dirty="0" smtClean="0">
                          <a:solidFill>
                            <a:schemeClr val="tx1"/>
                          </a:solidFill>
                          <a:effectLst/>
                          <a:latin typeface="+mn-ea"/>
                          <a:ea typeface="+mn-ea"/>
                          <a:cs typeface="+mn-cs"/>
                        </a:rPr>
                        <a:t>、配电房环网柜</a:t>
                      </a:r>
                      <a:endParaRPr lang="en-US" altLang="zh-CN" sz="1600" b="0" i="0" kern="1200" dirty="0" smtClean="0">
                        <a:solidFill>
                          <a:schemeClr val="tx1"/>
                        </a:solidFill>
                        <a:effectLst/>
                        <a:latin typeface="+mn-ea"/>
                        <a:ea typeface="+mn-ea"/>
                        <a:cs typeface="+mn-cs"/>
                      </a:endParaRPr>
                    </a:p>
                    <a:p>
                      <a:pPr algn="l"/>
                      <a:r>
                        <a:rPr lang="en-US" altLang="zh-CN" sz="1600" b="0" i="0" kern="1200" dirty="0" smtClean="0">
                          <a:solidFill>
                            <a:schemeClr val="tx1"/>
                          </a:solidFill>
                          <a:effectLst/>
                          <a:latin typeface="+mn-ea"/>
                          <a:ea typeface="+mn-ea"/>
                          <a:cs typeface="+mn-cs"/>
                        </a:rPr>
                        <a:t>7</a:t>
                      </a:r>
                      <a:r>
                        <a:rPr lang="zh-CN" altLang="en-US" sz="1600" b="0" i="0" kern="1200" dirty="0" smtClean="0">
                          <a:solidFill>
                            <a:schemeClr val="tx1"/>
                          </a:solidFill>
                          <a:effectLst/>
                          <a:latin typeface="+mn-ea"/>
                          <a:ea typeface="+mn-ea"/>
                          <a:cs typeface="+mn-cs"/>
                        </a:rPr>
                        <a:t>、低压配电房电容柜</a:t>
                      </a:r>
                      <a:endParaRPr lang="zh-CN" altLang="en-US" sz="1600" b="0" i="0" dirty="0">
                        <a:solidFill>
                          <a:schemeClr val="tx1"/>
                        </a:solidFill>
                        <a:latin typeface="+mn-ea"/>
                        <a:ea typeface="+mn-ea"/>
                      </a:endParaRPr>
                    </a:p>
                  </a:txBody>
                  <a:tcPr/>
                </a:tc>
                <a:tc>
                  <a:txBody>
                    <a:bodyPr/>
                    <a:lstStyle/>
                    <a:p>
                      <a:r>
                        <a:rPr lang="en-US" altLang="zh-CN" sz="1600" i="0" dirty="0" smtClean="0">
                          <a:latin typeface="+mn-ea"/>
                          <a:ea typeface="+mn-ea"/>
                        </a:rPr>
                        <a:t>1</a:t>
                      </a:r>
                      <a:r>
                        <a:rPr lang="zh-CN" altLang="en-US" sz="1600" i="0" dirty="0" smtClean="0">
                          <a:latin typeface="+mn-ea"/>
                          <a:ea typeface="+mn-ea"/>
                        </a:rPr>
                        <a:t>、</a:t>
                      </a:r>
                      <a:r>
                        <a:rPr lang="en-US" altLang="zh-CN" sz="1600" i="0" dirty="0" smtClean="0">
                          <a:latin typeface="+mn-ea"/>
                          <a:ea typeface="+mn-ea"/>
                        </a:rPr>
                        <a:t>10kv,35kv</a:t>
                      </a:r>
                      <a:r>
                        <a:rPr lang="zh-CN" altLang="en-US" sz="1600" i="0" dirty="0" smtClean="0">
                          <a:latin typeface="+mn-ea"/>
                          <a:ea typeface="+mn-ea"/>
                        </a:rPr>
                        <a:t>开关柜三相触头</a:t>
                      </a:r>
                      <a:endParaRPr lang="en-US" altLang="zh-CN" sz="1600" i="0" dirty="0" smtClean="0">
                        <a:latin typeface="+mn-ea"/>
                        <a:ea typeface="+mn-ea"/>
                      </a:endParaRPr>
                    </a:p>
                    <a:p>
                      <a:endParaRPr lang="en-US" altLang="zh-CN" sz="1600" i="0" dirty="0" smtClean="0">
                        <a:latin typeface="+mn-ea"/>
                        <a:ea typeface="+mn-ea"/>
                      </a:endParaRPr>
                    </a:p>
                    <a:p>
                      <a:r>
                        <a:rPr lang="en-US" altLang="zh-CN" sz="1600" i="0" dirty="0" smtClean="0">
                          <a:latin typeface="+mn-ea"/>
                          <a:ea typeface="+mn-ea"/>
                        </a:rPr>
                        <a:t>2</a:t>
                      </a:r>
                      <a:r>
                        <a:rPr lang="zh-CN" altLang="en-US" sz="1600" i="0" dirty="0" smtClean="0">
                          <a:latin typeface="+mn-ea"/>
                          <a:ea typeface="+mn-ea"/>
                        </a:rPr>
                        <a:t>、电气柜，馈线柜电缆触头</a:t>
                      </a:r>
                      <a:endParaRPr lang="en-US" altLang="zh-CN" sz="1600" i="0" dirty="0" smtClean="0">
                        <a:latin typeface="+mn-ea"/>
                        <a:ea typeface="+mn-ea"/>
                      </a:endParaRPr>
                    </a:p>
                    <a:p>
                      <a:endParaRPr lang="en-US" altLang="zh-CN" sz="1600" i="0" dirty="0" smtClean="0">
                        <a:latin typeface="+mn-ea"/>
                        <a:ea typeface="+mn-ea"/>
                      </a:endParaRPr>
                    </a:p>
                    <a:p>
                      <a:r>
                        <a:rPr lang="en-US" altLang="zh-CN" sz="1600" i="0" dirty="0" smtClean="0">
                          <a:latin typeface="+mn-ea"/>
                          <a:ea typeface="+mn-ea"/>
                        </a:rPr>
                        <a:t>3.</a:t>
                      </a:r>
                      <a:r>
                        <a:rPr lang="zh-CN" altLang="en-US" sz="1600" i="0" dirty="0" smtClean="0">
                          <a:latin typeface="+mn-ea"/>
                          <a:ea typeface="+mn-ea"/>
                        </a:rPr>
                        <a:t>二次室母线接头（电气柜第一层</a:t>
                      </a:r>
                      <a:r>
                        <a:rPr lang="en-US" altLang="zh-CN" sz="1600" i="0" dirty="0" smtClean="0">
                          <a:latin typeface="+mn-ea"/>
                          <a:ea typeface="+mn-ea"/>
                        </a:rPr>
                        <a:t>-</a:t>
                      </a:r>
                      <a:r>
                        <a:rPr lang="zh-CN" altLang="en-US" sz="1600" i="0" dirty="0" smtClean="0">
                          <a:latin typeface="+mn-ea"/>
                          <a:ea typeface="+mn-ea"/>
                        </a:rPr>
                        <a:t>弱需求）</a:t>
                      </a:r>
                      <a:endParaRPr lang="en-US" altLang="zh-CN" sz="1600" i="0" dirty="0" smtClean="0">
                        <a:latin typeface="+mn-ea"/>
                        <a:ea typeface="+mn-ea"/>
                      </a:endParaRPr>
                    </a:p>
                    <a:p>
                      <a:endParaRPr lang="en-US" altLang="zh-CN" sz="1600" i="0" dirty="0" smtClean="0">
                        <a:latin typeface="+mn-ea"/>
                        <a:ea typeface="+mn-ea"/>
                      </a:endParaRPr>
                    </a:p>
                    <a:p>
                      <a:r>
                        <a:rPr lang="en-US" altLang="zh-CN" sz="1600" i="0" dirty="0" smtClean="0">
                          <a:latin typeface="+mn-ea"/>
                          <a:ea typeface="+mn-ea"/>
                        </a:rPr>
                        <a:t>4.</a:t>
                      </a:r>
                      <a:r>
                        <a:rPr lang="zh-CN" altLang="en-US" sz="1600" i="0" dirty="0" smtClean="0">
                          <a:latin typeface="+mn-ea"/>
                          <a:ea typeface="+mn-ea"/>
                        </a:rPr>
                        <a:t>电缆出线室三根电缆搭接（电气柜第三层</a:t>
                      </a:r>
                      <a:r>
                        <a:rPr lang="en-US" altLang="zh-CN" sz="1600" i="0" dirty="0" smtClean="0">
                          <a:latin typeface="+mn-ea"/>
                          <a:ea typeface="+mn-ea"/>
                        </a:rPr>
                        <a:t>-</a:t>
                      </a:r>
                      <a:r>
                        <a:rPr lang="zh-CN" altLang="en-US" sz="1600" i="0" dirty="0" smtClean="0">
                          <a:latin typeface="+mn-ea"/>
                          <a:ea typeface="+mn-ea"/>
                        </a:rPr>
                        <a:t>强需求）</a:t>
                      </a:r>
                      <a:endParaRPr lang="en-US" altLang="zh-CN" sz="1600" i="0" dirty="0" smtClean="0">
                        <a:latin typeface="+mn-ea"/>
                        <a:ea typeface="+mn-ea"/>
                      </a:endParaRPr>
                    </a:p>
                    <a:p>
                      <a:endParaRPr lang="en-US" altLang="zh-CN" sz="1600" i="0" dirty="0" smtClean="0">
                        <a:latin typeface="+mn-ea"/>
                        <a:ea typeface="+mn-ea"/>
                      </a:endParaRPr>
                    </a:p>
                    <a:p>
                      <a:r>
                        <a:rPr lang="en-US" altLang="zh-CN" sz="1600" i="0" dirty="0" smtClean="0">
                          <a:latin typeface="+mn-ea"/>
                          <a:ea typeface="+mn-ea"/>
                        </a:rPr>
                        <a:t>5.</a:t>
                      </a:r>
                      <a:r>
                        <a:rPr lang="zh-CN" altLang="en-US" sz="1600" i="0" dirty="0" smtClean="0">
                          <a:latin typeface="+mn-ea"/>
                          <a:ea typeface="+mn-ea"/>
                        </a:rPr>
                        <a:t>汇控柜电源总开开，关键继电器。</a:t>
                      </a:r>
                      <a:endParaRPr lang="zh-CN" altLang="en-US" sz="1600" i="0" dirty="0">
                        <a:latin typeface="+mn-ea"/>
                        <a:ea typeface="+mn-ea"/>
                      </a:endParaRPr>
                    </a:p>
                  </a:txBody>
                  <a:tcPr/>
                </a:tc>
                <a:tc>
                  <a:txBody>
                    <a:bodyPr/>
                    <a:lstStyle/>
                    <a:p>
                      <a:pPr marL="0" indent="0">
                        <a:buNone/>
                      </a:pPr>
                      <a:r>
                        <a:rPr lang="zh-CN" altLang="en-US" sz="1600" i="0" dirty="0" smtClean="0">
                          <a:latin typeface="+mn-ea"/>
                          <a:ea typeface="+mn-ea"/>
                        </a:rPr>
                        <a:t>硬件：</a:t>
                      </a:r>
                      <a:endParaRPr lang="en-US" altLang="zh-CN" sz="1600" i="0" dirty="0" smtClean="0">
                        <a:latin typeface="+mn-ea"/>
                        <a:ea typeface="+mn-ea"/>
                      </a:endParaRPr>
                    </a:p>
                    <a:p>
                      <a:pPr marL="228600" indent="-228600">
                        <a:buAutoNum type="arabicPeriod"/>
                      </a:pPr>
                      <a:r>
                        <a:rPr lang="zh-CN" altLang="en-US" sz="1600" i="0" dirty="0" smtClean="0">
                          <a:solidFill>
                            <a:srgbClr val="FF0000"/>
                          </a:solidFill>
                          <a:latin typeface="+mn-ea"/>
                          <a:ea typeface="+mn-ea"/>
                        </a:rPr>
                        <a:t>测温精度</a:t>
                      </a:r>
                      <a:r>
                        <a:rPr lang="en-US" altLang="zh-CN" sz="1600" i="0" dirty="0" smtClean="0">
                          <a:solidFill>
                            <a:srgbClr val="FF0000"/>
                          </a:solidFill>
                          <a:latin typeface="+mn-ea"/>
                          <a:ea typeface="+mn-ea"/>
                        </a:rPr>
                        <a:t>±5%</a:t>
                      </a:r>
                      <a:r>
                        <a:rPr lang="zh-CN" altLang="en-US" sz="1600" i="0" dirty="0" smtClean="0">
                          <a:solidFill>
                            <a:srgbClr val="FF0000"/>
                          </a:solidFill>
                          <a:latin typeface="+mn-ea"/>
                          <a:ea typeface="+mn-ea"/>
                        </a:rPr>
                        <a:t>，量程（</a:t>
                      </a:r>
                      <a:r>
                        <a:rPr lang="en-US" altLang="zh-CN" sz="1600" i="0" dirty="0" smtClean="0">
                          <a:solidFill>
                            <a:srgbClr val="FF0000"/>
                          </a:solidFill>
                          <a:latin typeface="+mn-ea"/>
                          <a:ea typeface="+mn-ea"/>
                        </a:rPr>
                        <a:t>0-150°</a:t>
                      </a:r>
                      <a:r>
                        <a:rPr lang="zh-CN" altLang="en-US" sz="1600" i="0" dirty="0" smtClean="0">
                          <a:solidFill>
                            <a:srgbClr val="FF0000"/>
                          </a:solidFill>
                          <a:latin typeface="+mn-ea"/>
                          <a:ea typeface="+mn-ea"/>
                        </a:rPr>
                        <a:t>）</a:t>
                      </a:r>
                      <a:endParaRPr lang="en-US" altLang="zh-CN" sz="1600" i="0" dirty="0" smtClean="0">
                        <a:solidFill>
                          <a:srgbClr val="FF0000"/>
                        </a:solidFill>
                        <a:latin typeface="+mn-ea"/>
                        <a:ea typeface="+mn-ea"/>
                      </a:endParaRPr>
                    </a:p>
                    <a:p>
                      <a:pPr marL="228600" indent="-228600">
                        <a:buAutoNum type="arabicPeriod"/>
                      </a:pPr>
                      <a:r>
                        <a:rPr lang="zh-CN" altLang="en-US" sz="1600" i="0" dirty="0" smtClean="0">
                          <a:latin typeface="+mn-ea"/>
                          <a:ea typeface="+mn-ea"/>
                        </a:rPr>
                        <a:t>视场角</a:t>
                      </a:r>
                      <a:r>
                        <a:rPr lang="en-US" altLang="zh-CN" sz="1600" i="0" dirty="0" smtClean="0">
                          <a:latin typeface="+mn-ea"/>
                          <a:ea typeface="+mn-ea"/>
                        </a:rPr>
                        <a:t>90°</a:t>
                      </a:r>
                      <a:r>
                        <a:rPr lang="zh-CN" altLang="en-US" sz="1600" i="0" dirty="0" smtClean="0">
                          <a:latin typeface="+mn-ea"/>
                          <a:ea typeface="+mn-ea"/>
                        </a:rPr>
                        <a:t>以上（检测目标距离</a:t>
                      </a:r>
                      <a:r>
                        <a:rPr lang="en-US" altLang="zh-CN" sz="1600" i="0" dirty="0" smtClean="0">
                          <a:latin typeface="+mn-ea"/>
                          <a:ea typeface="+mn-ea"/>
                        </a:rPr>
                        <a:t>10-35cm</a:t>
                      </a:r>
                      <a:r>
                        <a:rPr lang="zh-CN" altLang="en-US" sz="1600" i="0" dirty="0" smtClean="0">
                          <a:latin typeface="+mn-ea"/>
                          <a:ea typeface="+mn-ea"/>
                        </a:rPr>
                        <a:t>，目标宽度</a:t>
                      </a:r>
                      <a:r>
                        <a:rPr lang="en-US" altLang="zh-CN" sz="1600" i="0" dirty="0" smtClean="0">
                          <a:latin typeface="+mn-ea"/>
                          <a:ea typeface="+mn-ea"/>
                        </a:rPr>
                        <a:t>20-100cm</a:t>
                      </a:r>
                      <a:r>
                        <a:rPr lang="zh-CN" altLang="en-US" sz="1600" i="0" dirty="0" smtClean="0">
                          <a:latin typeface="+mn-ea"/>
                          <a:ea typeface="+mn-ea"/>
                        </a:rPr>
                        <a:t>）</a:t>
                      </a:r>
                      <a:endParaRPr lang="en-US" altLang="zh-CN" sz="1600" i="0" dirty="0" smtClean="0">
                        <a:latin typeface="+mn-ea"/>
                        <a:ea typeface="+mn-ea"/>
                      </a:endParaRPr>
                    </a:p>
                    <a:p>
                      <a:pPr marL="0" indent="0">
                        <a:buNone/>
                      </a:pPr>
                      <a:r>
                        <a:rPr lang="en-US" altLang="zh-CN" sz="1600" i="0" dirty="0" smtClean="0">
                          <a:latin typeface="+mn-ea"/>
                          <a:ea typeface="+mn-ea"/>
                        </a:rPr>
                        <a:t>3.  EMC</a:t>
                      </a:r>
                      <a:r>
                        <a:rPr lang="zh-CN" altLang="en-US" sz="1600" i="0" dirty="0" smtClean="0">
                          <a:latin typeface="+mn-ea"/>
                          <a:ea typeface="+mn-ea"/>
                        </a:rPr>
                        <a:t>国标四级</a:t>
                      </a:r>
                      <a:endParaRPr lang="en-US" altLang="zh-CN" sz="1600" i="0" dirty="0" smtClean="0">
                        <a:latin typeface="+mn-ea"/>
                        <a:ea typeface="+mn-ea"/>
                      </a:endParaRPr>
                    </a:p>
                    <a:p>
                      <a:pPr marL="228600" indent="-228600">
                        <a:buAutoNum type="arabicPeriod" startAt="4"/>
                      </a:pPr>
                      <a:r>
                        <a:rPr lang="en-US" altLang="zh-CN" sz="1600" i="0" dirty="0" smtClean="0">
                          <a:latin typeface="+mn-ea"/>
                          <a:ea typeface="+mn-ea"/>
                        </a:rPr>
                        <a:t> POE</a:t>
                      </a:r>
                      <a:r>
                        <a:rPr lang="zh-CN" altLang="en-US" sz="1600" i="0" dirty="0" smtClean="0">
                          <a:latin typeface="+mn-ea"/>
                          <a:ea typeface="+mn-ea"/>
                        </a:rPr>
                        <a:t>供电</a:t>
                      </a:r>
                      <a:endParaRPr lang="en-US" altLang="zh-CN" sz="1600" i="0" dirty="0" smtClean="0">
                        <a:latin typeface="+mn-ea"/>
                        <a:ea typeface="+mn-ea"/>
                      </a:endParaRPr>
                    </a:p>
                    <a:p>
                      <a:pPr marL="0" indent="0">
                        <a:buNone/>
                      </a:pPr>
                      <a:endParaRPr lang="en-US" altLang="zh-CN" sz="1600" i="0" dirty="0" smtClean="0">
                        <a:latin typeface="+mn-ea"/>
                        <a:ea typeface="+mn-ea"/>
                      </a:endParaRPr>
                    </a:p>
                    <a:p>
                      <a:pPr marL="0" indent="0">
                        <a:buNone/>
                      </a:pPr>
                      <a:r>
                        <a:rPr lang="zh-CN" altLang="en-US" sz="1600" i="0" dirty="0" smtClean="0">
                          <a:latin typeface="+mn-ea"/>
                          <a:ea typeface="+mn-ea"/>
                        </a:rPr>
                        <a:t>软件：</a:t>
                      </a:r>
                      <a:endParaRPr lang="en-US" altLang="zh-CN" sz="1600" i="0" dirty="0" smtClean="0">
                        <a:latin typeface="+mn-ea"/>
                        <a:ea typeface="+mn-ea"/>
                      </a:endParaRPr>
                    </a:p>
                    <a:p>
                      <a:r>
                        <a:rPr lang="en-US" altLang="zh-CN" sz="1600" i="0" dirty="0" smtClean="0">
                          <a:latin typeface="+mn-ea"/>
                          <a:ea typeface="+mn-ea"/>
                        </a:rPr>
                        <a:t>1. </a:t>
                      </a:r>
                      <a:r>
                        <a:rPr lang="zh-CN" altLang="en-US" sz="1600" i="0" dirty="0" smtClean="0">
                          <a:latin typeface="+mn-ea"/>
                          <a:ea typeface="+mn-ea"/>
                        </a:rPr>
                        <a:t>绝对温度超温报警（如</a:t>
                      </a:r>
                      <a:r>
                        <a:rPr lang="en-US" altLang="zh-CN" sz="1600" i="0" dirty="0" smtClean="0">
                          <a:latin typeface="+mn-ea"/>
                          <a:ea typeface="+mn-ea"/>
                        </a:rPr>
                        <a:t>60°</a:t>
                      </a:r>
                      <a:r>
                        <a:rPr lang="zh-CN" altLang="en-US" sz="1600" i="0" dirty="0" smtClean="0">
                          <a:latin typeface="+mn-ea"/>
                          <a:ea typeface="+mn-ea"/>
                        </a:rPr>
                        <a:t>以上报警）</a:t>
                      </a:r>
                      <a:endParaRPr lang="en-US" altLang="zh-CN" sz="1600" i="0" dirty="0" smtClean="0">
                        <a:latin typeface="+mn-ea"/>
                        <a:ea typeface="+mn-ea"/>
                      </a:endParaRPr>
                    </a:p>
                    <a:p>
                      <a:r>
                        <a:rPr lang="en-US" altLang="zh-CN" sz="1600" i="0" dirty="0" smtClean="0">
                          <a:latin typeface="+mn-ea"/>
                          <a:ea typeface="+mn-ea"/>
                        </a:rPr>
                        <a:t>2.</a:t>
                      </a:r>
                      <a:r>
                        <a:rPr lang="zh-CN" altLang="en-US" sz="1600" i="0" dirty="0" smtClean="0">
                          <a:latin typeface="+mn-ea"/>
                          <a:ea typeface="+mn-ea"/>
                        </a:rPr>
                        <a:t>历史温度曲线对比（应用场景四季环温变化较大，早晚用电高峰负载不同目标温升不同等客观因素影响，绝对温度只是一个参考，实际应用主要参考目标不同时段的历史温度变化如历史温度出现明显异常，温度未达到超温报警阈值必须报警</a:t>
                      </a:r>
                      <a:endParaRPr lang="zh-CN" altLang="en-US" sz="1600" i="0" dirty="0">
                        <a:latin typeface="+mn-ea"/>
                        <a:ea typeface="+mn-ea"/>
                      </a:endParaRPr>
                    </a:p>
                  </a:txBody>
                  <a:tcPr/>
                </a:tc>
                <a:tc>
                  <a:txBody>
                    <a:bodyPr/>
                    <a:lstStyle/>
                    <a:p>
                      <a:pPr algn="r"/>
                      <a:r>
                        <a:rPr lang="zh-CN" altLang="en-US" sz="1600" i="0" dirty="0" smtClean="0">
                          <a:latin typeface="+mn-ea"/>
                          <a:ea typeface="+mn-ea"/>
                        </a:rPr>
                        <a:t>                                       </a:t>
                      </a:r>
                      <a:endParaRPr lang="en-US" altLang="zh-CN" sz="1600" i="0" dirty="0" smtClean="0">
                        <a:latin typeface="+mn-ea"/>
                        <a:ea typeface="+mn-ea"/>
                      </a:endParaRPr>
                    </a:p>
                    <a:p>
                      <a:pPr algn="r"/>
                      <a:endParaRPr lang="en-US" altLang="zh-CN" sz="1600" i="0" dirty="0" smtClean="0">
                        <a:latin typeface="+mn-ea"/>
                        <a:ea typeface="+mn-ea"/>
                      </a:endParaRPr>
                    </a:p>
                    <a:p>
                      <a:pPr algn="r"/>
                      <a:endParaRPr lang="en-US" altLang="zh-CN" sz="1600" i="0" dirty="0" smtClean="0">
                        <a:latin typeface="+mn-ea"/>
                        <a:ea typeface="+mn-ea"/>
                      </a:endParaRPr>
                    </a:p>
                    <a:p>
                      <a:pPr algn="r"/>
                      <a:endParaRPr lang="en-US" altLang="zh-CN" sz="1600" i="0" dirty="0" smtClean="0">
                        <a:latin typeface="+mn-ea"/>
                        <a:ea typeface="+mn-ea"/>
                      </a:endParaRPr>
                    </a:p>
                    <a:p>
                      <a:pPr algn="r"/>
                      <a:endParaRPr lang="en-US" altLang="zh-CN" sz="1600" i="0" dirty="0" smtClean="0">
                        <a:latin typeface="+mn-ea"/>
                        <a:ea typeface="+mn-ea"/>
                      </a:endParaRPr>
                    </a:p>
                    <a:p>
                      <a:pPr algn="r"/>
                      <a:endParaRPr lang="en-US" altLang="zh-CN" sz="1600" i="0" dirty="0" smtClean="0">
                        <a:latin typeface="+mn-ea"/>
                        <a:ea typeface="+mn-ea"/>
                      </a:endParaRPr>
                    </a:p>
                    <a:p>
                      <a:pPr algn="r"/>
                      <a:endParaRPr lang="en-US" altLang="zh-CN" sz="1600" i="0" dirty="0" smtClean="0">
                        <a:latin typeface="+mn-ea"/>
                        <a:ea typeface="+mn-ea"/>
                      </a:endParaRPr>
                    </a:p>
                    <a:p>
                      <a:pPr algn="ctr"/>
                      <a:endParaRPr lang="en-US" altLang="zh-CN" sz="1600" i="0" dirty="0" smtClean="0">
                        <a:latin typeface="+mn-ea"/>
                        <a:ea typeface="+mn-ea"/>
                      </a:endParaRPr>
                    </a:p>
                    <a:p>
                      <a:pPr algn="ctr"/>
                      <a:r>
                        <a:rPr lang="zh-CN" altLang="en-US" sz="1600" i="0" dirty="0" smtClean="0">
                          <a:latin typeface="+mn-ea"/>
                          <a:ea typeface="+mn-ea"/>
                        </a:rPr>
                        <a:t>卡片机</a:t>
                      </a:r>
                      <a:endParaRPr lang="zh-CN" altLang="en-US" sz="1600" i="0" dirty="0">
                        <a:latin typeface="+mn-ea"/>
                        <a:ea typeface="+mn-ea"/>
                      </a:endParaRPr>
                    </a:p>
                  </a:txBody>
                  <a:tcPr/>
                </a:tc>
                <a:tc>
                  <a:txBody>
                    <a:bodyPr/>
                    <a:lstStyle/>
                    <a:p>
                      <a:r>
                        <a:rPr lang="en-US" altLang="zh-CN" sz="1600" i="0" baseline="0" dirty="0" smtClean="0">
                          <a:latin typeface="+mn-ea"/>
                          <a:ea typeface="+mn-ea"/>
                        </a:rPr>
                        <a:t>1.</a:t>
                      </a:r>
                      <a:r>
                        <a:rPr lang="zh-CN" altLang="en-US" sz="1600" i="0" baseline="0" dirty="0" smtClean="0">
                          <a:latin typeface="+mn-ea"/>
                          <a:ea typeface="+mn-ea"/>
                        </a:rPr>
                        <a:t>柜体无法打孔，可采取</a:t>
                      </a:r>
                      <a:r>
                        <a:rPr lang="en-US" altLang="zh-CN" sz="1600" i="0" baseline="0" dirty="0" smtClean="0">
                          <a:latin typeface="+mn-ea"/>
                          <a:ea typeface="+mn-ea"/>
                        </a:rPr>
                        <a:t> </a:t>
                      </a:r>
                      <a:r>
                        <a:rPr lang="zh-CN" altLang="en-US" sz="1600" i="0" baseline="0" dirty="0" smtClean="0">
                          <a:latin typeface="+mn-ea"/>
                          <a:ea typeface="+mn-ea"/>
                        </a:rPr>
                        <a:t>磁吸、玻璃胶、</a:t>
                      </a:r>
                      <a:r>
                        <a:rPr lang="en-US" altLang="zh-CN" sz="1600" i="0" baseline="0" dirty="0" smtClean="0">
                          <a:latin typeface="+mn-ea"/>
                          <a:ea typeface="+mn-ea"/>
                        </a:rPr>
                        <a:t>3M</a:t>
                      </a:r>
                      <a:r>
                        <a:rPr lang="zh-CN" altLang="en-US" sz="1600" i="0" baseline="0" dirty="0" smtClean="0">
                          <a:latin typeface="+mn-ea"/>
                          <a:ea typeface="+mn-ea"/>
                        </a:rPr>
                        <a:t>胶、导热胶方式吸附于柜门内侧（须验证不带背板情况下的测温精度）</a:t>
                      </a:r>
                      <a:endParaRPr lang="en-US" altLang="zh-CN" sz="1600" i="0" baseline="0" dirty="0" smtClean="0">
                        <a:latin typeface="+mn-ea"/>
                        <a:ea typeface="+mn-ea"/>
                      </a:endParaRPr>
                    </a:p>
                    <a:p>
                      <a:endParaRPr lang="en-US" altLang="zh-CN" sz="1600" i="0" baseline="0" dirty="0" smtClean="0">
                        <a:latin typeface="+mn-ea"/>
                        <a:ea typeface="+mn-ea"/>
                      </a:endParaRPr>
                    </a:p>
                    <a:p>
                      <a:endParaRPr lang="en-US" altLang="zh-CN" sz="1600" i="0" baseline="0" dirty="0" smtClean="0">
                        <a:latin typeface="+mn-ea"/>
                        <a:ea typeface="+mn-ea"/>
                      </a:endParaRPr>
                    </a:p>
                    <a:p>
                      <a:r>
                        <a:rPr lang="en-US" altLang="zh-CN" sz="1600" i="0" baseline="0" dirty="0" smtClean="0">
                          <a:latin typeface="+mn-ea"/>
                          <a:ea typeface="+mn-ea"/>
                        </a:rPr>
                        <a:t>2. POE</a:t>
                      </a:r>
                      <a:r>
                        <a:rPr lang="zh-CN" altLang="en-US" sz="1600" i="0" baseline="0" dirty="0" smtClean="0">
                          <a:latin typeface="+mn-ea"/>
                          <a:ea typeface="+mn-ea"/>
                        </a:rPr>
                        <a:t>线缆从柜门引出至配电房下方的的电缆夹层，组网线缆接入</a:t>
                      </a:r>
                      <a:r>
                        <a:rPr lang="en-US" altLang="zh-CN" sz="1600" i="0" baseline="0" dirty="0" smtClean="0">
                          <a:latin typeface="+mn-ea"/>
                          <a:ea typeface="+mn-ea"/>
                        </a:rPr>
                        <a:t>NVR</a:t>
                      </a:r>
                      <a:r>
                        <a:rPr lang="zh-CN" altLang="en-US" sz="1600" i="0" baseline="0" dirty="0" smtClean="0">
                          <a:latin typeface="+mn-ea"/>
                          <a:ea typeface="+mn-ea"/>
                        </a:rPr>
                        <a:t>（须接地）</a:t>
                      </a:r>
                      <a:endParaRPr lang="zh-CN" altLang="en-US" sz="1600" i="0" dirty="0">
                        <a:latin typeface="+mn-ea"/>
                        <a:ea typeface="+mn-ea"/>
                      </a:endParaRPr>
                    </a:p>
                  </a:txBody>
                  <a:tcPr/>
                </a:tc>
                <a:tc>
                  <a:txBody>
                    <a:bodyPr/>
                    <a:lstStyle/>
                    <a:p>
                      <a:r>
                        <a:rPr lang="en-US" altLang="zh-CN" sz="1600" i="0" dirty="0" smtClean="0">
                          <a:latin typeface="+mn-ea"/>
                          <a:ea typeface="+mn-ea"/>
                        </a:rPr>
                        <a:t>   </a:t>
                      </a:r>
                    </a:p>
                    <a:p>
                      <a:endParaRPr lang="en-US" altLang="zh-CN" sz="1600" i="0" dirty="0" smtClean="0">
                        <a:latin typeface="+mn-ea"/>
                        <a:ea typeface="+mn-ea"/>
                      </a:endParaRPr>
                    </a:p>
                    <a:p>
                      <a:endParaRPr lang="en-US" altLang="zh-CN" sz="1600" i="0" dirty="0" smtClean="0">
                        <a:latin typeface="+mn-ea"/>
                        <a:ea typeface="+mn-ea"/>
                      </a:endParaRPr>
                    </a:p>
                    <a:p>
                      <a:endParaRPr lang="en-US" altLang="zh-CN" sz="1600" i="0" dirty="0" smtClean="0">
                        <a:latin typeface="+mn-ea"/>
                        <a:ea typeface="+mn-ea"/>
                      </a:endParaRPr>
                    </a:p>
                    <a:p>
                      <a:endParaRPr lang="en-US" altLang="zh-CN" sz="1600" i="0" dirty="0" smtClean="0">
                        <a:latin typeface="+mn-ea"/>
                        <a:ea typeface="+mn-ea"/>
                      </a:endParaRPr>
                    </a:p>
                    <a:p>
                      <a:endParaRPr lang="en-US" altLang="zh-CN" sz="1600" i="0" dirty="0" smtClean="0">
                        <a:latin typeface="+mn-ea"/>
                        <a:ea typeface="+mn-ea"/>
                      </a:endParaRPr>
                    </a:p>
                    <a:p>
                      <a:endParaRPr lang="en-US" altLang="zh-CN" sz="1600" i="0" dirty="0" smtClean="0">
                        <a:latin typeface="+mn-ea"/>
                        <a:ea typeface="+mn-ea"/>
                      </a:endParaRPr>
                    </a:p>
                    <a:p>
                      <a:r>
                        <a:rPr lang="en-US" altLang="zh-CN" sz="1600" i="0" dirty="0" smtClean="0">
                          <a:latin typeface="+mn-ea"/>
                          <a:ea typeface="+mn-ea"/>
                        </a:rPr>
                        <a:t>4200</a:t>
                      </a:r>
                      <a:r>
                        <a:rPr lang="zh-CN" altLang="en-US" sz="1600" i="0" dirty="0" smtClean="0">
                          <a:latin typeface="+mn-ea"/>
                          <a:ea typeface="+mn-ea"/>
                        </a:rPr>
                        <a:t>、</a:t>
                      </a:r>
                      <a:r>
                        <a:rPr lang="en-US" altLang="zh-CN" sz="1600" i="0" dirty="0" smtClean="0">
                          <a:latin typeface="+mn-ea"/>
                          <a:ea typeface="+mn-ea"/>
                        </a:rPr>
                        <a:t>4800</a:t>
                      </a:r>
                      <a:r>
                        <a:rPr lang="zh-CN" altLang="en-US" sz="1600" i="0" dirty="0" smtClean="0">
                          <a:latin typeface="+mn-ea"/>
                          <a:ea typeface="+mn-ea"/>
                        </a:rPr>
                        <a:t>、综合安防平台（必须带历史温度曲线对比）</a:t>
                      </a:r>
                      <a:endParaRPr lang="zh-CN" altLang="en-US" sz="1600" i="0" dirty="0">
                        <a:latin typeface="+mn-ea"/>
                        <a:ea typeface="+mn-ea"/>
                      </a:endParaRPr>
                    </a:p>
                  </a:txBody>
                  <a:tcPr/>
                </a:tc>
                <a:extLst>
                  <a:ext uri="{0D108BD9-81ED-4DB2-BD59-A6C34878D82A}">
                    <a16:rowId xmlns:a16="http://schemas.microsoft.com/office/drawing/2014/main" val="543757909"/>
                  </a:ext>
                </a:extLst>
              </a:tr>
            </a:tbl>
          </a:graphicData>
        </a:graphic>
      </p:graphicFrame>
    </p:spTree>
    <p:extLst>
      <p:ext uri="{BB962C8B-B14F-4D97-AF65-F5344CB8AC3E}">
        <p14:creationId xmlns:p14="http://schemas.microsoft.com/office/powerpoint/2010/main" val="110052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lumMod val="50000"/>
            </a:schemeClr>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28501</TotalTime>
  <Words>2875</Words>
  <Application>Microsoft Office PowerPoint</Application>
  <PresentationFormat>宽屏</PresentationFormat>
  <Paragraphs>299</Paragraphs>
  <Slides>20</Slides>
  <Notes>14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 Unicode MS</vt:lpstr>
      <vt:lpstr>宋体</vt:lpstr>
      <vt:lpstr>Microsoft YaHei</vt:lpstr>
      <vt:lpstr>Microsoft YaHei</vt:lpstr>
      <vt:lpstr>微软雅黑 Light</vt:lpstr>
      <vt:lpstr>Arial</vt:lpstr>
      <vt:lpstr>Calibri</vt:lpstr>
      <vt:lpstr>Segoe UI Light</vt:lpstr>
      <vt:lpstr>Times New Roman</vt:lpstr>
      <vt:lpstr>Wingdings</vt:lpstr>
      <vt:lpstr>Office 主题</vt:lpstr>
      <vt:lpstr>PowerPoint 演示文稿</vt:lpstr>
      <vt:lpstr>卡片机-核心参数</vt:lpstr>
      <vt:lpstr>卡片机-应用优势</vt:lpstr>
      <vt:lpstr>卡片机应用场景-电网、用电大户开关柜，配电柜</vt:lpstr>
      <vt:lpstr>卡片机应用场景-新能源电池储藏</vt:lpstr>
      <vt:lpstr>卡片机应用场景-其他</vt:lpstr>
      <vt:lpstr>卡片机-安装方式</vt:lpstr>
      <vt:lpstr>市场机会点</vt:lpstr>
      <vt:lpstr>应用场景</vt:lpstr>
      <vt:lpstr>测温目标-10kv,35kv开关柜</vt:lpstr>
      <vt:lpstr>测温目标-电气柜</vt:lpstr>
      <vt:lpstr>测温目标-馈线柜，变压器室</vt:lpstr>
      <vt:lpstr>测温目标-变电站汇控柜</vt:lpstr>
      <vt:lpstr>测温目标-配电房环网柜</vt:lpstr>
      <vt:lpstr>测温目标-低压配电房电容柜</vt:lpstr>
      <vt:lpstr>实际效果图</vt:lpstr>
      <vt:lpstr>安徽某变电站配电柜测温项目</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吴晶晶8</dc:creator>
  <cp:lastModifiedBy>银小宇</cp:lastModifiedBy>
  <cp:revision>1026</cp:revision>
  <dcterms:created xsi:type="dcterms:W3CDTF">2017-05-13T10:13:08Z</dcterms:created>
  <dcterms:modified xsi:type="dcterms:W3CDTF">2020-12-08T02:24:17Z</dcterms:modified>
</cp:coreProperties>
</file>